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activeX/activeX1.xml" ContentType="application/vnd.ms-office.activeX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8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1.jp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59.xml"/><Relationship Id="rId3" Type="http://schemas.openxmlformats.org/officeDocument/2006/relationships/tags" Target="../tags/tag54.xml"/><Relationship Id="rId7" Type="http://schemas.openxmlformats.org/officeDocument/2006/relationships/tags" Target="../tags/tag58.xml"/><Relationship Id="rId12" Type="http://schemas.openxmlformats.org/officeDocument/2006/relationships/image" Target="../media/image8.png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6" Type="http://schemas.openxmlformats.org/officeDocument/2006/relationships/tags" Target="../tags/tag57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56.xml"/><Relationship Id="rId10" Type="http://schemas.openxmlformats.org/officeDocument/2006/relationships/tags" Target="../tags/tag61.xml"/><Relationship Id="rId4" Type="http://schemas.openxmlformats.org/officeDocument/2006/relationships/tags" Target="../tags/tag55.xml"/><Relationship Id="rId9" Type="http://schemas.openxmlformats.org/officeDocument/2006/relationships/tags" Target="../tags/tag6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64.xml"/><Relationship Id="rId7" Type="http://schemas.openxmlformats.org/officeDocument/2006/relationships/image" Target="../media/image9.wmf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66.xml"/><Relationship Id="rId4" Type="http://schemas.openxmlformats.org/officeDocument/2006/relationships/tags" Target="../tags/tag6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8.xml"/><Relationship Id="rId1" Type="http://schemas.openxmlformats.org/officeDocument/2006/relationships/tags" Target="../tags/tag6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78.xml"/><Relationship Id="rId3" Type="http://schemas.openxmlformats.org/officeDocument/2006/relationships/tags" Target="../tags/tag73.xml"/><Relationship Id="rId7" Type="http://schemas.openxmlformats.org/officeDocument/2006/relationships/tags" Target="../tags/tag77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6" Type="http://schemas.openxmlformats.org/officeDocument/2006/relationships/tags" Target="../tags/tag76.xml"/><Relationship Id="rId5" Type="http://schemas.openxmlformats.org/officeDocument/2006/relationships/tags" Target="../tags/tag75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74.xml"/><Relationship Id="rId9" Type="http://schemas.openxmlformats.org/officeDocument/2006/relationships/tags" Target="../tags/tag7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82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8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86.xml"/><Relationship Id="rId2" Type="http://schemas.openxmlformats.org/officeDocument/2006/relationships/tags" Target="../tags/tag85.xml"/><Relationship Id="rId1" Type="http://schemas.openxmlformats.org/officeDocument/2006/relationships/tags" Target="../tags/tag84.xml"/><Relationship Id="rId5" Type="http://schemas.openxmlformats.org/officeDocument/2006/relationships/image" Target="../media/image11.jpeg"/><Relationship Id="rId4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8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" Type="http://schemas.openxmlformats.org/officeDocument/2006/relationships/tags" Target="../tags/tag88.xml"/><Relationship Id="rId5" Type="http://schemas.openxmlformats.org/officeDocument/2006/relationships/image" Target="../media/image12.jpeg"/><Relationship Id="rId4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93.xml"/><Relationship Id="rId7" Type="http://schemas.openxmlformats.org/officeDocument/2006/relationships/image" Target="../media/image14.png"/><Relationship Id="rId2" Type="http://schemas.openxmlformats.org/officeDocument/2006/relationships/tags" Target="../tags/tag92.xml"/><Relationship Id="rId1" Type="http://schemas.openxmlformats.org/officeDocument/2006/relationships/tags" Target="../tags/tag91.xml"/><Relationship Id="rId6" Type="http://schemas.openxmlformats.org/officeDocument/2006/relationships/image" Target="../media/image13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9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7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96.xml"/><Relationship Id="rId1" Type="http://schemas.openxmlformats.org/officeDocument/2006/relationships/tags" Target="../tags/tag95.xml"/><Relationship Id="rId4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9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104.xml"/><Relationship Id="rId3" Type="http://schemas.openxmlformats.org/officeDocument/2006/relationships/tags" Target="../tags/tag100.xml"/><Relationship Id="rId7" Type="http://schemas.openxmlformats.org/officeDocument/2006/relationships/tags" Target="../tags/tag103.xml"/><Relationship Id="rId12" Type="http://schemas.openxmlformats.org/officeDocument/2006/relationships/image" Target="../media/image17.png"/><Relationship Id="rId2" Type="http://schemas.openxmlformats.org/officeDocument/2006/relationships/tags" Target="../tags/tag99.xml"/><Relationship Id="rId1" Type="http://schemas.openxmlformats.org/officeDocument/2006/relationships/tags" Target="../tags/tag98.xml"/><Relationship Id="rId6" Type="http://schemas.openxmlformats.org/officeDocument/2006/relationships/tags" Target="../tags/tag102.xml"/><Relationship Id="rId11" Type="http://schemas.openxmlformats.org/officeDocument/2006/relationships/image" Target="../media/image16.jpeg"/><Relationship Id="rId5" Type="http://schemas.openxmlformats.org/officeDocument/2006/relationships/video" Target="file:///D:\&#23398;&#31185;&#32593;&#36164;&#26009;\&#20061;&#24180;&#32423;\&#27604;&#28909;&#23481;&#8212;&#8212;&#25318;&#20303;&#23385;&#24735;&#31354;&#30340;&#28779;&#28976;&#23665;.mp4" TargetMode="Externa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101.xml"/><Relationship Id="rId9" Type="http://schemas.openxmlformats.org/officeDocument/2006/relationships/tags" Target="../tags/tag10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108.xml"/><Relationship Id="rId7" Type="http://schemas.openxmlformats.org/officeDocument/2006/relationships/image" Target="../media/image19.jpeg"/><Relationship Id="rId2" Type="http://schemas.openxmlformats.org/officeDocument/2006/relationships/tags" Target="../tags/tag107.xml"/><Relationship Id="rId1" Type="http://schemas.openxmlformats.org/officeDocument/2006/relationships/tags" Target="../tags/tag106.xml"/><Relationship Id="rId6" Type="http://schemas.openxmlformats.org/officeDocument/2006/relationships/image" Target="../media/image18.jpe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09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117.xml"/><Relationship Id="rId13" Type="http://schemas.openxmlformats.org/officeDocument/2006/relationships/image" Target="../media/image22.jpeg"/><Relationship Id="rId3" Type="http://schemas.openxmlformats.org/officeDocument/2006/relationships/tags" Target="../tags/tag112.xml"/><Relationship Id="rId7" Type="http://schemas.openxmlformats.org/officeDocument/2006/relationships/tags" Target="../tags/tag116.xml"/><Relationship Id="rId12" Type="http://schemas.openxmlformats.org/officeDocument/2006/relationships/image" Target="../media/image21.jpeg"/><Relationship Id="rId2" Type="http://schemas.openxmlformats.org/officeDocument/2006/relationships/tags" Target="../tags/tag111.xml"/><Relationship Id="rId1" Type="http://schemas.openxmlformats.org/officeDocument/2006/relationships/tags" Target="../tags/tag110.xml"/><Relationship Id="rId6" Type="http://schemas.openxmlformats.org/officeDocument/2006/relationships/tags" Target="../tags/tag115.xml"/><Relationship Id="rId11" Type="http://schemas.openxmlformats.org/officeDocument/2006/relationships/image" Target="../media/image20.jpeg"/><Relationship Id="rId5" Type="http://schemas.openxmlformats.org/officeDocument/2006/relationships/tags" Target="../tags/tag114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113.xml"/><Relationship Id="rId9" Type="http://schemas.openxmlformats.org/officeDocument/2006/relationships/tags" Target="../tags/tag118.xml"/><Relationship Id="rId14" Type="http://schemas.openxmlformats.org/officeDocument/2006/relationships/image" Target="../media/image2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121.xml"/><Relationship Id="rId2" Type="http://schemas.openxmlformats.org/officeDocument/2006/relationships/tags" Target="../tags/tag120.xml"/><Relationship Id="rId1" Type="http://schemas.openxmlformats.org/officeDocument/2006/relationships/tags" Target="../tags/tag119.xml"/><Relationship Id="rId6" Type="http://schemas.openxmlformats.org/officeDocument/2006/relationships/image" Target="../media/image24.jpeg"/><Relationship Id="rId5" Type="http://schemas.openxmlformats.org/officeDocument/2006/relationships/audio" Target="../media/audio1.wav"/><Relationship Id="rId4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124.xml"/><Relationship Id="rId7" Type="http://schemas.openxmlformats.org/officeDocument/2006/relationships/image" Target="../media/image9.wmf"/><Relationship Id="rId2" Type="http://schemas.openxmlformats.org/officeDocument/2006/relationships/tags" Target="../tags/tag123.xml"/><Relationship Id="rId1" Type="http://schemas.openxmlformats.org/officeDocument/2006/relationships/tags" Target="../tags/tag122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26.xml"/><Relationship Id="rId4" Type="http://schemas.openxmlformats.org/officeDocument/2006/relationships/tags" Target="../tags/tag12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129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128.xml"/><Relationship Id="rId1" Type="http://schemas.openxmlformats.org/officeDocument/2006/relationships/tags" Target="../tags/tag127.xml"/><Relationship Id="rId6" Type="http://schemas.openxmlformats.org/officeDocument/2006/relationships/tags" Target="../tags/tag132.xml"/><Relationship Id="rId5" Type="http://schemas.openxmlformats.org/officeDocument/2006/relationships/tags" Target="../tags/tag131.xml"/><Relationship Id="rId4" Type="http://schemas.openxmlformats.org/officeDocument/2006/relationships/tags" Target="../tags/tag13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tags" Target="../tags/tag135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134.xml"/><Relationship Id="rId1" Type="http://schemas.openxmlformats.org/officeDocument/2006/relationships/tags" Target="../tags/tag133.xml"/><Relationship Id="rId6" Type="http://schemas.openxmlformats.org/officeDocument/2006/relationships/tags" Target="../tags/tag138.xml"/><Relationship Id="rId5" Type="http://schemas.openxmlformats.org/officeDocument/2006/relationships/tags" Target="../tags/tag137.xml"/><Relationship Id="rId4" Type="http://schemas.openxmlformats.org/officeDocument/2006/relationships/tags" Target="../tags/tag13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141.xml"/><Relationship Id="rId2" Type="http://schemas.openxmlformats.org/officeDocument/2006/relationships/tags" Target="../tags/tag140.xml"/><Relationship Id="rId1" Type="http://schemas.openxmlformats.org/officeDocument/2006/relationships/tags" Target="../tags/tag139.xml"/><Relationship Id="rId5" Type="http://schemas.openxmlformats.org/officeDocument/2006/relationships/image" Target="../media/image25.jpeg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tags" Target="../tags/tag144.xml"/><Relationship Id="rId2" Type="http://schemas.openxmlformats.org/officeDocument/2006/relationships/tags" Target="../tags/tag143.xml"/><Relationship Id="rId1" Type="http://schemas.openxmlformats.org/officeDocument/2006/relationships/tags" Target="../tags/tag142.xml"/><Relationship Id="rId5" Type="http://schemas.openxmlformats.org/officeDocument/2006/relationships/image" Target="../media/image26.jpeg"/><Relationship Id="rId4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146.xml"/><Relationship Id="rId1" Type="http://schemas.openxmlformats.org/officeDocument/2006/relationships/tags" Target="../tags/tag14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48.xml"/><Relationship Id="rId1" Type="http://schemas.openxmlformats.org/officeDocument/2006/relationships/tags" Target="../tags/tag14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tags" Target="../tags/tag151.xml"/><Relationship Id="rId2" Type="http://schemas.openxmlformats.org/officeDocument/2006/relationships/tags" Target="../tags/tag150.xml"/><Relationship Id="rId1" Type="http://schemas.openxmlformats.org/officeDocument/2006/relationships/tags" Target="../tags/tag149.xml"/><Relationship Id="rId4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tags" Target="../tags/tag154.xml"/><Relationship Id="rId2" Type="http://schemas.openxmlformats.org/officeDocument/2006/relationships/tags" Target="../tags/tag153.xml"/><Relationship Id="rId1" Type="http://schemas.openxmlformats.org/officeDocument/2006/relationships/tags" Target="../tags/tag152.xml"/><Relationship Id="rId5" Type="http://schemas.openxmlformats.org/officeDocument/2006/relationships/image" Target="../media/image27.png"/><Relationship Id="rId4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56.xml"/><Relationship Id="rId1" Type="http://schemas.openxmlformats.org/officeDocument/2006/relationships/tags" Target="../tags/tag15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tags" Target="../tags/tag159.xml"/><Relationship Id="rId2" Type="http://schemas.openxmlformats.org/officeDocument/2006/relationships/tags" Target="../tags/tag158.xml"/><Relationship Id="rId1" Type="http://schemas.openxmlformats.org/officeDocument/2006/relationships/tags" Target="../tags/tag157.xml"/><Relationship Id="rId6" Type="http://schemas.openxmlformats.org/officeDocument/2006/relationships/image" Target="../media/image28.jpe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60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tags" Target="../tags/tag163.xml"/><Relationship Id="rId2" Type="http://schemas.openxmlformats.org/officeDocument/2006/relationships/tags" Target="../tags/tag162.xml"/><Relationship Id="rId1" Type="http://schemas.openxmlformats.org/officeDocument/2006/relationships/tags" Target="../tags/tag161.xml"/><Relationship Id="rId6" Type="http://schemas.openxmlformats.org/officeDocument/2006/relationships/image" Target="../media/image29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6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tags" Target="../tags/tag167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66.xml"/><Relationship Id="rId1" Type="http://schemas.openxmlformats.org/officeDocument/2006/relationships/tags" Target="../tags/tag165.xml"/><Relationship Id="rId6" Type="http://schemas.openxmlformats.org/officeDocument/2006/relationships/tags" Target="../tags/tag170.xml"/><Relationship Id="rId5" Type="http://schemas.openxmlformats.org/officeDocument/2006/relationships/tags" Target="../tags/tag169.xml"/><Relationship Id="rId4" Type="http://schemas.openxmlformats.org/officeDocument/2006/relationships/tags" Target="../tags/tag16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tags" Target="../tags/tag173.xml"/><Relationship Id="rId2" Type="http://schemas.openxmlformats.org/officeDocument/2006/relationships/tags" Target="../tags/tag172.xml"/><Relationship Id="rId1" Type="http://schemas.openxmlformats.org/officeDocument/2006/relationships/tags" Target="../tags/tag171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7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18.xml"/><Relationship Id="rId7" Type="http://schemas.openxmlformats.org/officeDocument/2006/relationships/tags" Target="../tags/tag22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9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13" Type="http://schemas.openxmlformats.org/officeDocument/2006/relationships/image" Target="../media/image4.jpeg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12" Type="http://schemas.openxmlformats.org/officeDocument/2006/relationships/slideLayout" Target="../slideLayouts/slideLayout7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11" Type="http://schemas.openxmlformats.org/officeDocument/2006/relationships/tags" Target="../tags/tag38.xml"/><Relationship Id="rId5" Type="http://schemas.openxmlformats.org/officeDocument/2006/relationships/tags" Target="../tags/tag32.xml"/><Relationship Id="rId10" Type="http://schemas.openxmlformats.org/officeDocument/2006/relationships/tags" Target="../tags/tag37.xml"/><Relationship Id="rId4" Type="http://schemas.openxmlformats.org/officeDocument/2006/relationships/tags" Target="../tags/tag31.xml"/><Relationship Id="rId9" Type="http://schemas.openxmlformats.org/officeDocument/2006/relationships/tags" Target="../tags/tag36.xml"/><Relationship Id="rId1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ontrol" Target="../activeX/activeX1.xml"/><Relationship Id="rId2" Type="http://schemas.openxmlformats.org/officeDocument/2006/relationships/tags" Target="../tags/tag4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7.png"/><Relationship Id="rId4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50.xml"/><Relationship Id="rId3" Type="http://schemas.openxmlformats.org/officeDocument/2006/relationships/tags" Target="../tags/tag45.xml"/><Relationship Id="rId7" Type="http://schemas.openxmlformats.org/officeDocument/2006/relationships/tags" Target="../tags/tag49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11" Type="http://schemas.openxmlformats.org/officeDocument/2006/relationships/image" Target="../media/image8.png"/><Relationship Id="rId5" Type="http://schemas.openxmlformats.org/officeDocument/2006/relationships/tags" Target="../tags/tag47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46.xml"/><Relationship Id="rId9" Type="http://schemas.openxmlformats.org/officeDocument/2006/relationships/tags" Target="../tags/tag5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217314" y="205517"/>
            <a:ext cx="1530566" cy="306191"/>
          </a:xfrm>
          <a:prstGeom prst="rect">
            <a:avLst/>
          </a:prstGeom>
          <a:solidFill>
            <a:srgbClr val="007E27"/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同步精品课堂</a:t>
            </a:r>
            <a:endParaRPr kumimoji="0" lang="zh-CN" altLang="en-US" sz="1400" b="1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腾祥范笑歌楷书简繁合集" panose="01010104010101010101" pitchFamily="2" charset="-122"/>
              <a:ea typeface="腾祥范笑歌楷书简繁合集" panose="01010104010101010101" pitchFamily="2" charset="-122"/>
              <a:cs typeface="微软雅黑"/>
              <a:sym typeface="微软雅黑" panose="020B0503020204020204" charset="-122"/>
            </a:endParaRPr>
          </a:p>
        </p:txBody>
      </p:sp>
      <p:sp>
        <p:nvSpPr>
          <p:cNvPr id="5" name="Shape 40"/>
          <p:cNvSpPr/>
          <p:nvPr>
            <p:custDataLst>
              <p:tags r:id="rId2"/>
            </p:custDataLst>
          </p:nvPr>
        </p:nvSpPr>
        <p:spPr>
          <a:xfrm>
            <a:off x="5076056" y="1851670"/>
            <a:ext cx="3672408" cy="503946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000" b="1" baseline="-25000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第十三章 内能  </a:t>
            </a:r>
            <a:endParaRPr lang="zh-CN" sz="4000" b="1" baseline="-25000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Shape 40"/>
          <p:cNvSpPr/>
          <p:nvPr>
            <p:custDataLst>
              <p:tags r:id="rId3"/>
            </p:custDataLst>
          </p:nvPr>
        </p:nvSpPr>
        <p:spPr>
          <a:xfrm>
            <a:off x="4283968" y="843558"/>
            <a:ext cx="3781372" cy="646331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5400" b="1" baseline="-25000" dirty="0">
                <a:solidFill>
                  <a:srgbClr val="007E27"/>
                </a:solidFill>
                <a:latin typeface="华文隶书" pitchFamily="2" charset="-122"/>
                <a:ea typeface="华文隶书" pitchFamily="2" charset="-122"/>
              </a:rPr>
              <a:t>人教</a:t>
            </a:r>
            <a:r>
              <a:rPr lang="zh-CN" altLang="en-US" sz="5400" b="1" baseline="-25000" dirty="0" smtClean="0">
                <a:solidFill>
                  <a:srgbClr val="007E27"/>
                </a:solidFill>
                <a:latin typeface="华文隶书" pitchFamily="2" charset="-122"/>
                <a:ea typeface="华文隶书" pitchFamily="2" charset="-122"/>
              </a:rPr>
              <a:t>版九年级物理</a:t>
            </a:r>
            <a:endParaRPr lang="zh-CN" sz="1600" b="1" baseline="-25000" dirty="0">
              <a:solidFill>
                <a:srgbClr val="007E27"/>
              </a:solidFill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707206"/>
            <a:ext cx="3646260" cy="3651870"/>
          </a:xfrm>
          <a:prstGeom prst="rect">
            <a:avLst/>
          </a:prstGeom>
        </p:spPr>
      </p:pic>
      <p:sp>
        <p:nvSpPr>
          <p:cNvPr id="8" name="Shape 40"/>
          <p:cNvSpPr/>
          <p:nvPr>
            <p:custDataLst>
              <p:tags r:id="rId4"/>
            </p:custDataLst>
          </p:nvPr>
        </p:nvSpPr>
        <p:spPr>
          <a:xfrm>
            <a:off x="3793778" y="2571750"/>
            <a:ext cx="4680520" cy="1036181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algn="ctr">
              <a:defRPr sz="1800">
                <a:solidFill>
                  <a:srgbClr val="000000"/>
                </a:solidFill>
              </a:defRPr>
            </a:pPr>
            <a:r>
              <a:rPr lang="zh-CN" altLang="en-US" baseline="-250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4800" b="1" baseline="-25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</a:t>
            </a:r>
            <a:r>
              <a:rPr lang="en-US" altLang="zh-CN" sz="4800" b="1" baseline="-25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4800" b="1" baseline="-25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节  比热容</a:t>
            </a:r>
            <a:endParaRPr lang="en-US" altLang="zh-CN" sz="4800" b="1" baseline="-25000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>
              <a:defRPr sz="1800">
                <a:solidFill>
                  <a:srgbClr val="000000"/>
                </a:solidFill>
              </a:defRPr>
            </a:pPr>
            <a:r>
              <a:rPr lang="zh-CN" altLang="en-US" sz="4400" b="1" baseline="-25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（第</a:t>
            </a:r>
            <a:r>
              <a:rPr lang="en-US" altLang="zh-CN" sz="4400" b="1" baseline="-25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4400" b="1" baseline="-25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课时  比热容）</a:t>
            </a:r>
            <a:endParaRPr lang="zh-CN" sz="4400" b="1" baseline="-25000" dirty="0">
              <a:solidFill>
                <a:srgbClr val="FF0000"/>
              </a:solidFill>
              <a:latin typeface="华文楷体" panose="02010600040101010101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96947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>
            <p:custDataLst>
              <p:tags r:id="rId1"/>
            </p:custDataLst>
          </p:nvPr>
        </p:nvGrpSpPr>
        <p:grpSpPr>
          <a:xfrm>
            <a:off x="1115617" y="983653"/>
            <a:ext cx="6845243" cy="1521618"/>
            <a:chOff x="1115616" y="1269256"/>
            <a:chExt cx="6845243" cy="1517861"/>
          </a:xfrm>
        </p:grpSpPr>
        <p:pic>
          <p:nvPicPr>
            <p:cNvPr id="20" name="图片 19" descr="图片5.png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2"/>
            <a:srcRect b="40189"/>
            <a:stretch>
              <a:fillRect/>
            </a:stretch>
          </p:blipFill>
          <p:spPr>
            <a:xfrm>
              <a:off x="1115616" y="1269256"/>
              <a:ext cx="6845243" cy="1080120"/>
            </a:xfrm>
            <a:prstGeom prst="rect">
              <a:avLst/>
            </a:prstGeom>
          </p:spPr>
        </p:pic>
        <p:pic>
          <p:nvPicPr>
            <p:cNvPr id="19" name="图片 18" descr="图片5.png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2"/>
            <a:srcRect t="75760"/>
            <a:stretch>
              <a:fillRect/>
            </a:stretch>
          </p:blipFill>
          <p:spPr>
            <a:xfrm>
              <a:off x="1115616" y="2349376"/>
              <a:ext cx="6845243" cy="437741"/>
            </a:xfrm>
            <a:prstGeom prst="rect">
              <a:avLst/>
            </a:prstGeom>
          </p:spPr>
        </p:pic>
      </p:grpSp>
      <p:sp>
        <p:nvSpPr>
          <p:cNvPr id="22" name="Text Box 4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067945" y="1715005"/>
            <a:ext cx="649287" cy="43195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/>
            <a:r>
              <a:rPr lang="en-US" altLang="zh-CN" sz="2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30</a:t>
            </a:r>
          </a:p>
        </p:txBody>
      </p:sp>
      <p:sp>
        <p:nvSpPr>
          <p:cNvPr id="23" name="Text Box 4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237362" y="1696233"/>
            <a:ext cx="649287" cy="43195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/>
            <a:r>
              <a:rPr lang="en-US" altLang="zh-CN" sz="2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10</a:t>
            </a:r>
          </a:p>
        </p:txBody>
      </p:sp>
      <p:sp>
        <p:nvSpPr>
          <p:cNvPr id="24" name="Text Box 48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869906" y="1693785"/>
            <a:ext cx="433388" cy="43195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/>
            <a:r>
              <a:rPr lang="en-US" altLang="zh-CN" sz="2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</a:p>
        </p:txBody>
      </p:sp>
      <p:sp>
        <p:nvSpPr>
          <p:cNvPr id="25" name="Text Box 157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067945" y="2066447"/>
            <a:ext cx="649287" cy="43195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/>
            <a:r>
              <a:rPr lang="en-US" altLang="zh-CN" sz="2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40</a:t>
            </a:r>
          </a:p>
        </p:txBody>
      </p:sp>
      <p:sp>
        <p:nvSpPr>
          <p:cNvPr id="26" name="Text Box 158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253237" y="2058282"/>
            <a:ext cx="649287" cy="43195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/>
            <a:r>
              <a:rPr lang="en-US" altLang="zh-CN" sz="2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20</a:t>
            </a:r>
          </a:p>
        </p:txBody>
      </p:sp>
      <p:sp>
        <p:nvSpPr>
          <p:cNvPr id="27" name="Text Box 159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876256" y="2066447"/>
            <a:ext cx="649288" cy="43195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/>
            <a:r>
              <a:rPr lang="en-US" altLang="zh-CN" sz="2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4</a:t>
            </a:r>
          </a:p>
        </p:txBody>
      </p:sp>
      <p:sp>
        <p:nvSpPr>
          <p:cNvPr id="28" name="TextBox 5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39552" y="3149241"/>
            <a:ext cx="8208912" cy="1334155"/>
          </a:xfrm>
          <a:prstGeom prst="roundRect">
            <a:avLst>
              <a:gd name="adj" fmla="val 16667"/>
            </a:avLst>
          </a:prstGeom>
          <a:solidFill>
            <a:srgbClr val="008080">
              <a:alpha val="39999"/>
            </a:srgbClr>
          </a:solidFill>
          <a:ln w="28575">
            <a:solidFill>
              <a:srgbClr val="008080"/>
            </a:solidFill>
            <a:round/>
          </a:ln>
        </p:spPr>
        <p:txBody>
          <a:bodyPr wrap="square" lIns="90170" tIns="46990" rIns="90170" bIns="46990">
            <a:spAutoFit/>
          </a:bodyPr>
          <a:lstStyle/>
          <a:p>
            <a:pPr indent="457200" eaLnBrk="0" hangingPunct="0">
              <a:lnSpc>
                <a:spcPct val="150000"/>
              </a:lnSpc>
              <a:defRPr/>
            </a:pPr>
            <a:r>
              <a:rPr lang="en-US" altLang="zh-CN" sz="240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 </a:t>
            </a:r>
            <a:r>
              <a:rPr lang="zh-CN" altLang="zh-CN" sz="240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质量相同</a:t>
            </a:r>
            <a:r>
              <a:rPr lang="zh-CN" altLang="zh-CN" sz="240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的不同物质</a:t>
            </a:r>
            <a:r>
              <a:rPr lang="zh-CN" altLang="zh-CN" sz="240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加热相同的时间</a:t>
            </a:r>
            <a:r>
              <a:rPr lang="zh-CN" altLang="zh-CN" sz="240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，看</a:t>
            </a:r>
            <a:r>
              <a:rPr lang="zh-CN" altLang="zh-CN" sz="240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升高温度</a:t>
            </a:r>
            <a:r>
              <a:rPr lang="zh-CN" altLang="zh-CN" sz="240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的多少</a:t>
            </a:r>
            <a:r>
              <a:rPr lang="zh-CN" altLang="en-US" sz="240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；油升高的温度高，吸热能力弱，水吸热能力强</a:t>
            </a:r>
            <a:r>
              <a:rPr lang="zh-CN" altLang="zh-CN" sz="240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。</a:t>
            </a:r>
            <a:endParaRPr lang="zh-CN" altLang="en-US" sz="2400">
              <a:latin typeface="黑体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447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3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4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/>
      <p:bldP spid="2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23"/>
          <p:cNvGrpSpPr/>
          <p:nvPr>
            <p:custDataLst>
              <p:tags r:id="rId1"/>
            </p:custDataLst>
          </p:nvPr>
        </p:nvGrpSpPr>
        <p:grpSpPr>
          <a:xfrm>
            <a:off x="3491881" y="622722"/>
            <a:ext cx="1792213" cy="555369"/>
            <a:chOff x="3437515" y="1408557"/>
            <a:chExt cx="1791433" cy="740386"/>
          </a:xfrm>
        </p:grpSpPr>
        <p:sp>
          <p:nvSpPr>
            <p:cNvPr id="8206" name="文本框 24"/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3933965" y="1408557"/>
              <a:ext cx="1294983" cy="7403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3000" b="1">
                  <a:solidFill>
                    <a:srgbClr val="008000"/>
                  </a:solidFill>
                  <a:latin typeface="Adobe 黑体 Std R" pitchFamily="34" charset="-122"/>
                  <a:ea typeface="Adobe 黑体 Std R" pitchFamily="34" charset="-122"/>
                </a:rPr>
                <a:t>归</a:t>
              </a:r>
              <a:r>
                <a:rPr kumimoji="1" lang="en-US" altLang="zh-CN" sz="3000" b="1">
                  <a:solidFill>
                    <a:srgbClr val="008000"/>
                  </a:solidFill>
                  <a:latin typeface="Adobe 黑体 Std R" pitchFamily="34" charset="-122"/>
                  <a:ea typeface="Adobe 黑体 Std R" pitchFamily="34" charset="-122"/>
                </a:rPr>
                <a:t>   </a:t>
              </a:r>
              <a:r>
                <a:rPr kumimoji="1" lang="zh-CN" altLang="en-US" sz="3000" b="1">
                  <a:solidFill>
                    <a:srgbClr val="008000"/>
                  </a:solidFill>
                  <a:latin typeface="Adobe 黑体 Std R" pitchFamily="34" charset="-122"/>
                  <a:ea typeface="Adobe 黑体 Std R" pitchFamily="34" charset="-122"/>
                </a:rPr>
                <a:t>纳</a:t>
              </a:r>
            </a:p>
          </p:txBody>
        </p:sp>
        <p:pic>
          <p:nvPicPr>
            <p:cNvPr id="8207" name="Picture 6" descr="BS00554_"/>
            <p:cNvPicPr>
              <a:picLocks noChangeAspect="1" noChangeArrowheads="1"/>
            </p:cNvPicPr>
            <p:nvPr>
              <p:custDataLst>
                <p:tags r:id="rId5"/>
              </p:custDataLst>
            </p:nvPr>
          </p:nvPicPr>
          <p:blipFill>
            <a:blip r:embed="rId7"/>
            <a:stretch>
              <a:fillRect/>
            </a:stretch>
          </p:blipFill>
          <p:spPr bwMode="auto">
            <a:xfrm>
              <a:off x="3437515" y="1490196"/>
              <a:ext cx="503237" cy="4397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</p:grpSp>
      <p:cxnSp>
        <p:nvCxnSpPr>
          <p:cNvPr id="30" name="直接连接符 19"/>
          <p:cNvCxnSpPr/>
          <p:nvPr>
            <p:custDataLst>
              <p:tags r:id="rId2"/>
            </p:custDataLst>
          </p:nvPr>
        </p:nvCxnSpPr>
        <p:spPr bwMode="auto">
          <a:xfrm flipH="1">
            <a:off x="897955" y="1431402"/>
            <a:ext cx="7269162" cy="1191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11560" y="1705516"/>
            <a:ext cx="8064896" cy="2031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defRPr/>
            </a:pPr>
            <a:r>
              <a:rPr lang="zh-CN" altLang="en-US" sz="280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 经</a:t>
            </a:r>
            <a:r>
              <a:rPr lang="zh-CN" altLang="en-US" sz="2800">
                <a:latin typeface="黑体" pitchFamily="49" charset="-122"/>
                <a:ea typeface="黑体" pitchFamily="49" charset="-122"/>
                <a:cs typeface="Times New Roman" pitchFamily="18" charset="0"/>
              </a:rPr>
              <a:t>过科学测定，发现一般情况下，不同的物质</a:t>
            </a:r>
            <a:r>
              <a:rPr lang="zh-CN" altLang="en-US" sz="280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，在</a:t>
            </a:r>
            <a:r>
              <a:rPr lang="zh-CN" altLang="en-US" sz="2800">
                <a:latin typeface="黑体" pitchFamily="49" charset="-122"/>
                <a:ea typeface="黑体" pitchFamily="49" charset="-122"/>
                <a:cs typeface="Times New Roman" pitchFamily="18" charset="0"/>
              </a:rPr>
              <a:t>质量相等、升高温度相同时，吸收的热量不同</a:t>
            </a:r>
            <a:r>
              <a:rPr lang="zh-CN" altLang="en-US" sz="280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。物</a:t>
            </a:r>
            <a:r>
              <a:rPr lang="zh-CN" altLang="en-US" sz="2800">
                <a:latin typeface="黑体" pitchFamily="49" charset="-122"/>
                <a:ea typeface="黑体" pitchFamily="49" charset="-122"/>
                <a:cs typeface="Times New Roman" pitchFamily="18" charset="0"/>
              </a:rPr>
              <a:t>质的这种性质，用物理量</a:t>
            </a:r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比热容</a:t>
            </a:r>
            <a:r>
              <a:rPr lang="zh-CN" altLang="en-US" sz="2800">
                <a:latin typeface="黑体" pitchFamily="49" charset="-122"/>
                <a:ea typeface="黑体" pitchFamily="49" charset="-122"/>
                <a:cs typeface="Times New Roman" pitchFamily="18" charset="0"/>
              </a:rPr>
              <a:t>来表示。</a:t>
            </a:r>
          </a:p>
        </p:txBody>
      </p:sp>
    </p:spTree>
    <p:extLst>
      <p:ext uri="{BB962C8B-B14F-4D97-AF65-F5344CB8AC3E}">
        <p14:creationId xmlns:p14="http://schemas.microsoft.com/office/powerpoint/2010/main" val="2414783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矩形 7577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67545" y="1128025"/>
            <a:ext cx="8281541" cy="342477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定义：</a:t>
            </a:r>
            <a:r>
              <a:rPr lang="zh-CN" altLang="en-US" sz="2400" smtClean="0">
                <a:latin typeface="黑体" pitchFamily="49" charset="-122"/>
                <a:ea typeface="黑体" pitchFamily="49" charset="-122"/>
              </a:rPr>
              <a:t>一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定质量的某种物质，在温度升高时吸收的热量与它的质量和升高的温度乘积之比，叫做这种物质的比热容</a:t>
            </a:r>
            <a:r>
              <a:rPr lang="zh-CN" altLang="en-US" sz="2400" smtClean="0"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240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符号：</a:t>
            </a:r>
            <a:r>
              <a:rPr lang="en-US" altLang="zh-CN" sz="2400" i="1" smtClean="0">
                <a:latin typeface="黑体" pitchFamily="49" charset="-122"/>
                <a:ea typeface="黑体" pitchFamily="49" charset="-122"/>
              </a:rPr>
              <a:t>c</a:t>
            </a:r>
          </a:p>
          <a:p>
            <a:pPr>
              <a:lnSpc>
                <a:spcPct val="150000"/>
              </a:lnSpc>
            </a:pPr>
            <a:r>
              <a:rPr lang="zh-CN" altLang="en-US" sz="24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单位：</a:t>
            </a:r>
            <a:r>
              <a:rPr lang="zh-CN" altLang="en-US" sz="2400" smtClean="0">
                <a:latin typeface="黑体" pitchFamily="49" charset="-122"/>
                <a:ea typeface="黑体" pitchFamily="49" charset="-122"/>
              </a:rPr>
              <a:t>焦耳每千克摄氏度，</a:t>
            </a:r>
            <a:r>
              <a:rPr lang="en-US" altLang="zh-CN" sz="2400" smtClean="0">
                <a:latin typeface="黑体" pitchFamily="49" charset="-122"/>
                <a:ea typeface="黑体" pitchFamily="49" charset="-122"/>
              </a:rPr>
              <a:t>J/(kg·℃)</a:t>
            </a:r>
          </a:p>
          <a:p>
            <a:pPr>
              <a:lnSpc>
                <a:spcPct val="150000"/>
              </a:lnSpc>
            </a:pPr>
            <a:r>
              <a:rPr lang="zh-CN" altLang="en-US" sz="240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40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比热容是反映物质自身性质的物理量，数值上等于单位质量的某种物质温度升高</a:t>
            </a:r>
            <a:r>
              <a:rPr lang="en-US" altLang="zh-CN" sz="240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1℃</a:t>
            </a:r>
            <a:r>
              <a:rPr lang="zh-CN" altLang="en-US" sz="240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所吸收的热量。</a:t>
            </a:r>
          </a:p>
        </p:txBody>
      </p:sp>
      <p:sp>
        <p:nvSpPr>
          <p:cNvPr id="19" name="文本框 615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82810" y="457125"/>
            <a:ext cx="1980029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二、比</a:t>
            </a:r>
            <a:r>
              <a:rPr lang="zh-CN" altLang="en-US" sz="2800" b="1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热容</a:t>
            </a:r>
          </a:p>
        </p:txBody>
      </p:sp>
    </p:spTree>
    <p:extLst>
      <p:ext uri="{BB962C8B-B14F-4D97-AF65-F5344CB8AC3E}">
        <p14:creationId xmlns:p14="http://schemas.microsoft.com/office/powerpoint/2010/main" val="2043393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5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文本框 77828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915816" y="550535"/>
            <a:ext cx="3384550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一些物质的比热容</a:t>
            </a:r>
            <a:endParaRPr lang="en-US" altLang="zh-CN" sz="280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293" name="图片 77852" descr="W9(CN]}3JA_1FIH72Y`SJ~Q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4"/>
          <a:stretch>
            <a:fillRect/>
          </a:stretch>
        </p:blipFill>
        <p:spPr bwMode="auto">
          <a:xfrm>
            <a:off x="539552" y="1200211"/>
            <a:ext cx="8139694" cy="3248381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1169774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文本框 7885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55577" y="1128026"/>
            <a:ext cx="2698175" cy="438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>
                <a:latin typeface="黑体" pitchFamily="49" charset="-122"/>
                <a:ea typeface="黑体" pitchFamily="49" charset="-122"/>
              </a:rPr>
              <a:t>水的比热容是：</a:t>
            </a:r>
          </a:p>
        </p:txBody>
      </p:sp>
      <p:sp>
        <p:nvSpPr>
          <p:cNvPr id="78854" name="文本框 7885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347865" y="1055839"/>
            <a:ext cx="4075155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4.2×10</a:t>
            </a:r>
            <a:r>
              <a:rPr lang="en-US" altLang="zh-CN" sz="2800" baseline="3000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en-US" altLang="zh-CN" sz="280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J</a:t>
            </a:r>
            <a:r>
              <a:rPr lang="zh-CN" altLang="en-US" sz="28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／（</a:t>
            </a:r>
            <a:r>
              <a:rPr lang="en-US" altLang="zh-CN" sz="28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kg·℃</a:t>
            </a:r>
            <a:r>
              <a:rPr lang="zh-CN" altLang="en-US" sz="28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） </a:t>
            </a:r>
          </a:p>
        </p:txBody>
      </p:sp>
      <p:sp>
        <p:nvSpPr>
          <p:cNvPr id="78855" name="文本框 7885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195736" y="1849888"/>
            <a:ext cx="4896544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4.2× 10</a:t>
            </a:r>
            <a:r>
              <a:rPr lang="en-US" altLang="zh-CN" sz="2800" baseline="300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8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焦耳每千克摄氏度</a:t>
            </a:r>
          </a:p>
        </p:txBody>
      </p:sp>
      <p:sp>
        <p:nvSpPr>
          <p:cNvPr id="78856" name="文本框 78855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827584" y="3293613"/>
            <a:ext cx="8136904" cy="138842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1kg</a:t>
            </a:r>
            <a:r>
              <a:rPr lang="zh-CN" altLang="en-US" sz="28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水每升</a:t>
            </a:r>
            <a:r>
              <a:rPr lang="zh-CN" altLang="en-US" sz="280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高</a:t>
            </a:r>
            <a:r>
              <a:rPr lang="en-US" altLang="zh-CN" sz="280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(</a:t>
            </a:r>
            <a:r>
              <a:rPr lang="zh-CN" altLang="en-US" sz="280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或降</a:t>
            </a:r>
            <a:r>
              <a:rPr lang="zh-CN" altLang="en-US" sz="28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低</a:t>
            </a:r>
            <a:r>
              <a:rPr lang="en-US" altLang="zh-CN" sz="28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)1</a:t>
            </a:r>
            <a:r>
              <a:rPr lang="en-US" altLang="zh-CN" sz="280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℃</a:t>
            </a:r>
            <a:r>
              <a:rPr lang="zh-CN" altLang="en-US" sz="280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时，吸</a:t>
            </a:r>
            <a:r>
              <a:rPr lang="zh-CN" altLang="en-US" sz="28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收</a:t>
            </a:r>
            <a:r>
              <a:rPr lang="en-US" altLang="zh-CN" sz="280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(</a:t>
            </a:r>
            <a:r>
              <a:rPr lang="zh-CN" altLang="en-US" sz="280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或放</a:t>
            </a:r>
            <a:r>
              <a:rPr lang="zh-CN" altLang="en-US" sz="28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出</a:t>
            </a:r>
            <a:r>
              <a:rPr lang="en-US" altLang="zh-CN" sz="28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28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热量为</a:t>
            </a:r>
            <a:r>
              <a:rPr lang="en-US" altLang="zh-CN" sz="280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4.2×10</a:t>
            </a:r>
            <a:r>
              <a:rPr lang="en-US" altLang="zh-CN" sz="2800" baseline="3000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en-US" altLang="zh-CN" sz="280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J</a:t>
            </a:r>
            <a:r>
              <a:rPr lang="zh-CN" altLang="en-US" sz="28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。</a:t>
            </a:r>
          </a:p>
        </p:txBody>
      </p:sp>
      <p:sp>
        <p:nvSpPr>
          <p:cNvPr id="13319" name="文本框 78856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55576" y="1849888"/>
            <a:ext cx="1338262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smtClean="0">
                <a:latin typeface="黑体" pitchFamily="49" charset="-122"/>
                <a:ea typeface="黑体" pitchFamily="49" charset="-122"/>
              </a:rPr>
              <a:t>读  作</a:t>
            </a:r>
            <a:r>
              <a:rPr lang="en-US" altLang="zh-CN" sz="2800">
                <a:latin typeface="黑体" pitchFamily="49" charset="-122"/>
                <a:ea typeface="黑体" pitchFamily="49" charset="-122"/>
              </a:rPr>
              <a:t>:</a:t>
            </a:r>
          </a:p>
        </p:txBody>
      </p:sp>
      <p:sp>
        <p:nvSpPr>
          <p:cNvPr id="13320" name="文本框 78857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55577" y="2643936"/>
            <a:ext cx="1817687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黑体" pitchFamily="49" charset="-122"/>
                <a:ea typeface="黑体" pitchFamily="49" charset="-122"/>
              </a:rPr>
              <a:t>物理意义：</a:t>
            </a:r>
          </a:p>
        </p:txBody>
      </p:sp>
      <p:grpSp>
        <p:nvGrpSpPr>
          <p:cNvPr id="12" name="组合 3"/>
          <p:cNvGrpSpPr/>
          <p:nvPr>
            <p:custDataLst>
              <p:tags r:id="rId7"/>
            </p:custDataLst>
          </p:nvPr>
        </p:nvGrpSpPr>
        <p:grpSpPr>
          <a:xfrm>
            <a:off x="755576" y="406163"/>
            <a:ext cx="1727840" cy="447391"/>
            <a:chOff x="1076" y="2071"/>
            <a:chExt cx="2720" cy="940"/>
          </a:xfrm>
        </p:grpSpPr>
        <p:sp>
          <p:nvSpPr>
            <p:cNvPr id="13" name="流程图: 文档 12"/>
            <p:cNvSpPr/>
            <p:nvPr>
              <p:custDataLst>
                <p:tags r:id="rId8"/>
              </p:custDataLst>
            </p:nvPr>
          </p:nvSpPr>
          <p:spPr>
            <a:xfrm>
              <a:off x="1076" y="2071"/>
              <a:ext cx="2632" cy="940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 noProof="1"/>
            </a:p>
          </p:txBody>
        </p:sp>
        <p:sp>
          <p:nvSpPr>
            <p:cNvPr id="14" name="文本框 4101"/>
            <p:cNvSpPr txBox="1"/>
            <p:nvPr>
              <p:custDataLst>
                <p:tags r:id="rId9"/>
              </p:custDataLst>
            </p:nvPr>
          </p:nvSpPr>
          <p:spPr>
            <a:xfrm>
              <a:off x="1076" y="2101"/>
              <a:ext cx="2720" cy="84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000" b="1" noProof="1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  <a:sym typeface="宋体" pitchFamily="2" charset="-122"/>
                </a:rPr>
                <a:t>分析与讨论</a:t>
              </a:r>
              <a:endParaRPr lang="zh-CN" altLang="en-US" sz="2000" b="1" noProof="1">
                <a:solidFill>
                  <a:schemeClr val="bg1"/>
                </a:solidFill>
                <a:latin typeface="黑体" pitchFamily="49" charset="-122"/>
                <a:ea typeface="黑体" pitchFamily="49" charset="-122"/>
                <a:sym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04495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4" grpId="0"/>
      <p:bldP spid="78855" grpId="0"/>
      <p:bldP spid="7885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矩形 79876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9553" y="1308949"/>
            <a:ext cx="8208963" cy="2031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smtClean="0">
                <a:latin typeface="微软雅黑" pitchFamily="34" charset="-122"/>
                <a:ea typeface="微软雅黑" pitchFamily="34" charset="-122"/>
              </a:rPr>
              <a:t>比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热容是物质的一种特性，只与物体的种类和状态有关，而与物体的质量、温度的高低、吸热的多少无关。</a:t>
            </a:r>
          </a:p>
        </p:txBody>
      </p:sp>
      <p:grpSp>
        <p:nvGrpSpPr>
          <p:cNvPr id="7" name="组合 3"/>
          <p:cNvGrpSpPr/>
          <p:nvPr>
            <p:custDataLst>
              <p:tags r:id="rId2"/>
            </p:custDataLst>
          </p:nvPr>
        </p:nvGrpSpPr>
        <p:grpSpPr>
          <a:xfrm>
            <a:off x="755576" y="550535"/>
            <a:ext cx="1727840" cy="447391"/>
            <a:chOff x="1076" y="2071"/>
            <a:chExt cx="2720" cy="940"/>
          </a:xfrm>
        </p:grpSpPr>
        <p:sp>
          <p:nvSpPr>
            <p:cNvPr id="8" name="流程图: 文档 7"/>
            <p:cNvSpPr/>
            <p:nvPr>
              <p:custDataLst>
                <p:tags r:id="rId3"/>
              </p:custDataLst>
            </p:nvPr>
          </p:nvSpPr>
          <p:spPr>
            <a:xfrm>
              <a:off x="1076" y="2071"/>
              <a:ext cx="2632" cy="940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 noProof="1"/>
            </a:p>
          </p:txBody>
        </p:sp>
        <p:sp>
          <p:nvSpPr>
            <p:cNvPr id="9" name="文本框 4101"/>
            <p:cNvSpPr txBox="1"/>
            <p:nvPr>
              <p:custDataLst>
                <p:tags r:id="rId4"/>
              </p:custDataLst>
            </p:nvPr>
          </p:nvSpPr>
          <p:spPr>
            <a:xfrm>
              <a:off x="1076" y="2101"/>
              <a:ext cx="2720" cy="84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000" b="1" noProof="1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  <a:sym typeface="宋体" pitchFamily="2" charset="-122"/>
                </a:rPr>
                <a:t>归纳与总结</a:t>
              </a:r>
              <a:endParaRPr lang="zh-CN" altLang="en-US" sz="2000" b="1" noProof="1">
                <a:solidFill>
                  <a:schemeClr val="bg1"/>
                </a:solidFill>
                <a:latin typeface="黑体" pitchFamily="49" charset="-122"/>
                <a:ea typeface="黑体" pitchFamily="49" charset="-122"/>
                <a:sym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71536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矩形 3790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3569" y="1272398"/>
            <a:ext cx="7705725" cy="17543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400" smtClean="0"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2400" smtClean="0">
                <a:latin typeface="黑体" pitchFamily="49" charset="-122"/>
                <a:ea typeface="黑体" pitchFamily="49" charset="-122"/>
              </a:rPr>
              <a:t>现在想想：夏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天中午，我们在水边玩耍的时候，脚踩在沙子上有什么感觉？踩在水中有什么感觉？为什么有不同的感觉？</a:t>
            </a:r>
          </a:p>
        </p:txBody>
      </p:sp>
      <p:pic>
        <p:nvPicPr>
          <p:cNvPr id="7174" name="图片 37905" descr="20120529162434872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3347865" y="2716122"/>
            <a:ext cx="4824413" cy="20395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文本框 615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27585" y="622722"/>
            <a:ext cx="3057247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三、比</a:t>
            </a:r>
            <a:r>
              <a:rPr lang="zh-CN" altLang="en-US" sz="2800" b="1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热容的应用</a:t>
            </a:r>
          </a:p>
        </p:txBody>
      </p:sp>
    </p:spTree>
    <p:extLst>
      <p:ext uri="{BB962C8B-B14F-4D97-AF65-F5344CB8AC3E}">
        <p14:creationId xmlns:p14="http://schemas.microsoft.com/office/powerpoint/2010/main" val="665803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文本框 69637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9552" y="1200212"/>
            <a:ext cx="8136904" cy="2031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8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砂</a:t>
            </a:r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石和海水受太阳照射时间相同的条件下，砂石的比热容小，温度变化大；海水的比热容大，温度变化小。故感觉砂石烫，海水不那么烫。</a:t>
            </a:r>
          </a:p>
        </p:txBody>
      </p:sp>
    </p:spTree>
    <p:extLst>
      <p:ext uri="{BB962C8B-B14F-4D97-AF65-F5344CB8AC3E}">
        <p14:creationId xmlns:p14="http://schemas.microsoft.com/office/powerpoint/2010/main" val="2287000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暖4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1331640" y="1128025"/>
            <a:ext cx="6191250" cy="25919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245" name="Rectangle 8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3569" y="478349"/>
            <a:ext cx="7571303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smtClean="0"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2400" smtClean="0">
                <a:latin typeface="黑体" pitchFamily="49" charset="-122"/>
                <a:ea typeface="黑体" pitchFamily="49" charset="-122"/>
              </a:rPr>
              <a:t>不考虑经济成本，谈一谈暖气用水好，还是用油好？</a:t>
            </a:r>
          </a:p>
        </p:txBody>
      </p: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467544" y="3798917"/>
            <a:ext cx="8208912" cy="1203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水的比较容大，等质量的水和其他物质相比，降低同样的温度，水放出的热量比较多，取暖效果较好。</a:t>
            </a:r>
            <a:endParaRPr lang="zh-CN" altLang="en-US" sz="2400">
              <a:solidFill>
                <a:srgbClr val="FF0000"/>
              </a:solidFill>
              <a:latin typeface="黑体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66261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图片 71685" descr="26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 bwMode="auto">
          <a:xfrm>
            <a:off x="828676" y="1362001"/>
            <a:ext cx="3024187" cy="17942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0244" name="矩形 71686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95537" y="622722"/>
            <a:ext cx="8352928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r>
              <a:rPr lang="en-US" altLang="zh-CN" sz="2400" smtClean="0"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sz="2400" smtClean="0">
                <a:latin typeface="黑体" pitchFamily="49" charset="-122"/>
                <a:ea typeface="黑体" pitchFamily="49" charset="-122"/>
              </a:rPr>
              <a:t>如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图人们选择用水给发动机冷却，用水取暖，这是为什么？ </a:t>
            </a:r>
          </a:p>
        </p:txBody>
      </p:sp>
      <p:pic>
        <p:nvPicPr>
          <p:cNvPr id="10245" name="图片 71687" descr="27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 bwMode="auto">
          <a:xfrm>
            <a:off x="4572001" y="1416770"/>
            <a:ext cx="3024187" cy="16799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1689" name="矩形 71688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9552" y="3510172"/>
            <a:ext cx="8208912" cy="1203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水的比热容大，在质量一定的条件下水升高</a:t>
            </a:r>
            <a:r>
              <a:rPr lang="en-US" altLang="zh-CN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(</a:t>
            </a:r>
            <a:r>
              <a:rPr lang="zh-CN" altLang="en-US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或降低</a:t>
            </a:r>
            <a:r>
              <a:rPr lang="en-US" altLang="zh-CN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一定温度吸热</a:t>
            </a:r>
            <a:r>
              <a:rPr lang="en-US" altLang="zh-CN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(</a:t>
            </a:r>
            <a:r>
              <a:rPr lang="zh-CN" altLang="en-US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或放热</a:t>
            </a:r>
            <a:r>
              <a:rPr lang="en-US" altLang="zh-CN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很多，用水做冷却剂或取暖效果好。</a:t>
            </a:r>
          </a:p>
        </p:txBody>
      </p:sp>
    </p:spTree>
    <p:extLst>
      <p:ext uri="{BB962C8B-B14F-4D97-AF65-F5344CB8AC3E}">
        <p14:creationId xmlns:p14="http://schemas.microsoft.com/office/powerpoint/2010/main" val="2480898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6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08"/>
          <p:cNvSpPr/>
          <p:nvPr>
            <p:custDataLst>
              <p:tags r:id="rId1"/>
            </p:custDataLst>
          </p:nvPr>
        </p:nvSpPr>
        <p:spPr>
          <a:xfrm>
            <a:off x="271805" y="87169"/>
            <a:ext cx="608220" cy="512453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Shape 112"/>
          <p:cNvSpPr/>
          <p:nvPr>
            <p:custDataLst>
              <p:tags r:id="rId2"/>
            </p:custDataLst>
          </p:nvPr>
        </p:nvSpPr>
        <p:spPr>
          <a:xfrm>
            <a:off x="174115" y="87032"/>
            <a:ext cx="809896" cy="52451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2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sz="2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 charset="0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4" name="文本框 1"/>
          <p:cNvSpPr txBox="1"/>
          <p:nvPr>
            <p:custDataLst>
              <p:tags r:id="rId3"/>
            </p:custDataLst>
          </p:nvPr>
        </p:nvSpPr>
        <p:spPr>
          <a:xfrm>
            <a:off x="1149088" y="128384"/>
            <a:ext cx="1118253" cy="40109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课堂导入</a:t>
            </a:r>
            <a:endParaRPr kumimoji="0" lang="zh-CN" altLang="en-US" sz="20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cxnSp>
        <p:nvCxnSpPr>
          <p:cNvPr id="5" name="直接连接符 4"/>
          <p:cNvCxnSpPr/>
          <p:nvPr>
            <p:custDataLst>
              <p:tags r:id="rId4"/>
            </p:custDataLst>
          </p:nvPr>
        </p:nvCxnSpPr>
        <p:spPr>
          <a:xfrm>
            <a:off x="1018621" y="537389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7" name="Picture 2" descr="https://ss0.bdstatic.com/70cFvHSh_Q1YnxGkpoWK1HF6hhy/it/u=2434173675,3416235757&amp;fm=26&amp;gp=0.jpg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8"/>
          <a:stretch>
            <a:fillRect/>
          </a:stretch>
        </p:blipFill>
        <p:spPr bwMode="auto">
          <a:xfrm>
            <a:off x="971600" y="839281"/>
            <a:ext cx="7272808" cy="3181445"/>
          </a:xfrm>
          <a:prstGeom prst="rect">
            <a:avLst/>
          </a:prstGeom>
          <a:noFill/>
        </p:spPr>
      </p:pic>
      <p:sp>
        <p:nvSpPr>
          <p:cNvPr id="8" name="文本框 67590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115617" y="4159847"/>
            <a:ext cx="7366119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同一时刻，为什么沙子和海水的温度不一样？</a:t>
            </a:r>
          </a:p>
        </p:txBody>
      </p:sp>
    </p:spTree>
    <p:extLst>
      <p:ext uri="{BB962C8B-B14F-4D97-AF65-F5344CB8AC3E}">
        <p14:creationId xmlns:p14="http://schemas.microsoft.com/office/powerpoint/2010/main" val="968063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矩形 72708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67545" y="424985"/>
            <a:ext cx="8351837" cy="17543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400" smtClean="0">
                <a:latin typeface="黑体" pitchFamily="49" charset="-122"/>
                <a:ea typeface="黑体" pitchFamily="49" charset="-122"/>
              </a:rPr>
              <a:t>4.</a:t>
            </a:r>
            <a:r>
              <a:rPr lang="zh-CN" altLang="en-US" sz="2400" smtClean="0">
                <a:latin typeface="黑体" pitchFamily="49" charset="-122"/>
                <a:ea typeface="黑体" pitchFamily="49" charset="-122"/>
              </a:rPr>
              <a:t>如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图，水稻是喜温作物，在每年三四月份育秧时，为了防止霜冻，傍晚常常在秧田里灌一些水过夜，第二天太阳升起后，再把秧田里的水放掉，你能解释原因吗？</a:t>
            </a:r>
          </a:p>
        </p:txBody>
      </p:sp>
      <p:pic>
        <p:nvPicPr>
          <p:cNvPr id="11269" name="图片 1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4"/>
          <a:stretch>
            <a:fillRect/>
          </a:stretch>
        </p:blipFill>
        <p:spPr bwMode="auto">
          <a:xfrm>
            <a:off x="1908177" y="2301479"/>
            <a:ext cx="5345113" cy="22336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33463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矩形 73729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9552" y="1002473"/>
            <a:ext cx="8064500" cy="17543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 水稻是喜温作物，在每年三四月份育苗的时候，为了防止霜冻，夜晚降温时，由于水比热容较大，放出一定热量时，温度降低得少，对秧苗起了保温作用。</a:t>
            </a:r>
          </a:p>
        </p:txBody>
      </p:sp>
    </p:spTree>
    <p:extLst>
      <p:ext uri="{BB962C8B-B14F-4D97-AF65-F5344CB8AC3E}">
        <p14:creationId xmlns:p14="http://schemas.microsoft.com/office/powerpoint/2010/main" val="2522874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5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9552" y="3149240"/>
            <a:ext cx="1944216" cy="9564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想</a:t>
            </a:r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想这是为什么呢？</a:t>
            </a:r>
          </a:p>
        </p:txBody>
      </p:sp>
      <p:sp>
        <p:nvSpPr>
          <p:cNvPr id="11267" name="Rectangle 6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31803" y="2377622"/>
            <a:ext cx="5256213" cy="61090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800" b="1">
                <a:latin typeface="Times New Roman" pitchFamily="18" charset="0"/>
              </a:rPr>
              <a:t>　　</a:t>
            </a:r>
          </a:p>
        </p:txBody>
      </p:sp>
      <p:grpSp>
        <p:nvGrpSpPr>
          <p:cNvPr id="2" name="Group 7"/>
          <p:cNvGrpSpPr/>
          <p:nvPr>
            <p:custDataLst>
              <p:tags r:id="rId3"/>
            </p:custDataLst>
          </p:nvPr>
        </p:nvGrpSpPr>
        <p:grpSpPr>
          <a:xfrm>
            <a:off x="3563888" y="2138632"/>
            <a:ext cx="2031504" cy="2824719"/>
            <a:chOff x="0" y="0"/>
            <a:chExt cx="2005" cy="3733"/>
          </a:xfrm>
        </p:grpSpPr>
        <p:pic>
          <p:nvPicPr>
            <p:cNvPr id="11271" name="Picture 8" descr="最大的立体造型温度计落户火焰山"/>
            <p:cNvPicPr>
              <a:picLocks noChangeAspect="1" noChangeArrowheads="1"/>
            </p:cNvPicPr>
            <p:nvPr>
              <p:custDataLst>
                <p:tags r:id="rId8"/>
              </p:custDataLst>
            </p:nvPr>
          </p:nvPicPr>
          <p:blipFill>
            <a:blip r:embed="rId11"/>
            <a:stretch>
              <a:fillRect/>
            </a:stretch>
          </p:blipFill>
          <p:spPr bwMode="auto">
            <a:xfrm>
              <a:off x="0" y="0"/>
              <a:ext cx="2005" cy="3175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sp>
          <p:nvSpPr>
            <p:cNvPr id="11272" name="Rectangle 9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142" y="3244"/>
              <a:ext cx="1788" cy="48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火焰山的温度计</a:t>
              </a:r>
              <a:endParaRPr lang="en-US" b="1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395536" y="261790"/>
            <a:ext cx="8208912" cy="23140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400" smtClean="0">
                <a:latin typeface="黑体" pitchFamily="49" charset="-122"/>
                <a:ea typeface="黑体" pitchFamily="49" charset="-122"/>
              </a:rPr>
              <a:t> 5.</a:t>
            </a:r>
            <a:r>
              <a:rPr lang="zh-CN" altLang="en-US" sz="2400" smtClean="0">
                <a:latin typeface="黑体" pitchFamily="49" charset="-122"/>
                <a:ea typeface="黑体" pitchFamily="49" charset="-122"/>
              </a:rPr>
              <a:t>吐鲁番夏天最高温度大多在四十多摄氏度，居中国之首，而火焰山又是吐鲁番最热的地方，其表面温度最高曾达到八十多摄氏度。但一到晚上气温一下子就降到二十多摄氏度，空调都不用开 。 </a:t>
            </a:r>
            <a:endParaRPr lang="zh-CN" altLang="en-US" sz="2400">
              <a:latin typeface="黑体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比热容——拦住孙悟空的火焰山.mp4">
            <a:hlinkClick r:id="" action="ppaction://media"/>
          </p:cNvPr>
          <p:cNvPicPr>
            <a:picLocks noRot="1" noChangeAspect="1"/>
          </p:cNvPicPr>
          <p:nvPr>
            <a:videoFile r:link="rId5"/>
            <p:custDataLst>
              <p:tags r:id="rId6"/>
            </p:custDataLst>
            <p:extLst/>
          </p:nvPr>
        </p:nvPicPr>
        <p:blipFill>
          <a:blip r:embed="rId12"/>
          <a:stretch>
            <a:fillRect/>
          </a:stretch>
        </p:blipFill>
        <p:spPr>
          <a:xfrm>
            <a:off x="6156177" y="2346685"/>
            <a:ext cx="2567947" cy="1658995"/>
          </a:xfrm>
          <a:prstGeom prst="rect">
            <a:avLst/>
          </a:prstGeom>
        </p:spPr>
      </p:pic>
      <p:sp>
        <p:nvSpPr>
          <p:cNvPr id="10" name="Rectangle 9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588224" y="4159848"/>
            <a:ext cx="1944216" cy="8125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比热容</a:t>
            </a:r>
            <a:r>
              <a:rPr lang="en-US" altLang="zh-CN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拦住孙悟空的火焰山</a:t>
            </a:r>
            <a:endParaRPr lang="en-US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18141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5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9552" y="365412"/>
            <a:ext cx="8172450" cy="2314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zh-CN" altLang="en-US" sz="2400">
                <a:latin typeface="黑体" pitchFamily="49" charset="-122"/>
                <a:ea typeface="黑体" pitchFamily="49" charset="-122"/>
              </a:rPr>
              <a:t>　　</a:t>
            </a:r>
            <a:r>
              <a:rPr lang="en-US" altLang="zh-CN" sz="2400" smtClean="0">
                <a:latin typeface="黑体" pitchFamily="49" charset="-122"/>
                <a:ea typeface="黑体" pitchFamily="49" charset="-122"/>
              </a:rPr>
              <a:t>6.</a:t>
            </a:r>
            <a:r>
              <a:rPr lang="zh-CN" altLang="en-US" sz="2400" smtClean="0">
                <a:latin typeface="黑体" pitchFamily="49" charset="-122"/>
                <a:ea typeface="黑体" pitchFamily="49" charset="-122"/>
              </a:rPr>
              <a:t>昆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明，又名春城，是云南省的首府。昆明</a:t>
            </a:r>
            <a:r>
              <a:rPr lang="zh-CN" altLang="en-US" sz="2400" smtClean="0">
                <a:latin typeface="黑体" pitchFamily="49" charset="-122"/>
                <a:ea typeface="黑体" pitchFamily="49" charset="-122"/>
              </a:rPr>
              <a:t>的滇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池南北长约</a:t>
            </a:r>
            <a:r>
              <a:rPr lang="en-US" altLang="zh-CN" sz="2400">
                <a:latin typeface="黑体" pitchFamily="49" charset="-122"/>
                <a:ea typeface="黑体" pitchFamily="49" charset="-122"/>
              </a:rPr>
              <a:t>40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千米，东西宽约</a:t>
            </a:r>
            <a:r>
              <a:rPr lang="en-US" altLang="zh-CN" sz="2400">
                <a:latin typeface="黑体" pitchFamily="49" charset="-122"/>
                <a:ea typeface="黑体" pitchFamily="49" charset="-122"/>
              </a:rPr>
              <a:t>8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千米，总面积</a:t>
            </a:r>
            <a:r>
              <a:rPr lang="en-US" altLang="zh-CN" sz="2400">
                <a:latin typeface="黑体" pitchFamily="49" charset="-122"/>
                <a:ea typeface="黑体" pitchFamily="49" charset="-122"/>
              </a:rPr>
              <a:t>300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平方千米，湖岸线长</a:t>
            </a:r>
            <a:r>
              <a:rPr lang="en-US" altLang="zh-CN" sz="2400">
                <a:latin typeface="黑体" pitchFamily="49" charset="-122"/>
                <a:ea typeface="黑体" pitchFamily="49" charset="-122"/>
              </a:rPr>
              <a:t>163.2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千米</a:t>
            </a:r>
            <a:r>
              <a:rPr lang="zh-CN" altLang="en-US" sz="2400" smtClean="0">
                <a:latin typeface="黑体" pitchFamily="49" charset="-122"/>
                <a:ea typeface="黑体" pitchFamily="49" charset="-122"/>
              </a:rPr>
              <a:t>，平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均水深</a:t>
            </a:r>
            <a:r>
              <a:rPr lang="en-US" altLang="zh-CN" sz="2400">
                <a:latin typeface="黑体" pitchFamily="49" charset="-122"/>
                <a:ea typeface="黑体" pitchFamily="49" charset="-122"/>
              </a:rPr>
              <a:t>4.4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米。那里的气候宜人，四季如春，这与滇池密切相关。</a:t>
            </a:r>
            <a:r>
              <a:rPr lang="zh-CN" altLang="en-US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你知道其中的缘故吗？</a:t>
            </a:r>
          </a:p>
        </p:txBody>
      </p:sp>
      <p:grpSp>
        <p:nvGrpSpPr>
          <p:cNvPr id="2" name="Group 6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83569" y="2860495"/>
            <a:ext cx="7860431" cy="1862138"/>
            <a:chOff x="0" y="0"/>
            <a:chExt cx="5315" cy="1679"/>
          </a:xfrm>
        </p:grpSpPr>
        <p:pic>
          <p:nvPicPr>
            <p:cNvPr id="13319" name="Picture 7" descr="昆明1"/>
            <p:cNvPicPr>
              <a:picLocks noChangeAspect="1" noChangeArrowheads="1"/>
            </p:cNvPicPr>
            <p:nvPr>
              <p:custDataLst>
                <p:tags r:id="rId3"/>
              </p:custDataLst>
            </p:nvPr>
          </p:nvPicPr>
          <p:blipFill>
            <a:blip r:embed="rId6"/>
            <a:stretch>
              <a:fillRect/>
            </a:stretch>
          </p:blipFill>
          <p:spPr bwMode="auto">
            <a:xfrm>
              <a:off x="0" y="0"/>
              <a:ext cx="2536" cy="1656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pic>
          <p:nvPicPr>
            <p:cNvPr id="13320" name="Picture 8" descr="昆明2"/>
            <p:cNvPicPr>
              <a:picLocks noChangeAspect="1" noChangeArrowheads="1"/>
            </p:cNvPicPr>
            <p:nvPr>
              <p:custDataLst>
                <p:tags r:id="rId4"/>
              </p:custDataLst>
            </p:nvPr>
          </p:nvPicPr>
          <p:blipFill>
            <a:blip r:embed="rId7"/>
            <a:stretch>
              <a:fillRect/>
            </a:stretch>
          </p:blipFill>
          <p:spPr bwMode="auto">
            <a:xfrm>
              <a:off x="2775" y="0"/>
              <a:ext cx="2540" cy="1679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</p:grpSp>
    </p:spTree>
    <p:extLst>
      <p:ext uri="{BB962C8B-B14F-4D97-AF65-F5344CB8AC3E}">
        <p14:creationId xmlns:p14="http://schemas.microsoft.com/office/powerpoint/2010/main" val="3737378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水泥建筑群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11"/>
          <a:stretch>
            <a:fillRect/>
          </a:stretch>
        </p:blipFill>
        <p:spPr bwMode="auto">
          <a:xfrm>
            <a:off x="395536" y="2283005"/>
            <a:ext cx="3779838" cy="1887141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5363" name="Picture 3" descr="柏油马路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2"/>
          <a:stretch>
            <a:fillRect/>
          </a:stretch>
        </p:blipFill>
        <p:spPr bwMode="auto">
          <a:xfrm>
            <a:off x="4859586" y="2391351"/>
            <a:ext cx="3816350" cy="1907382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3316" name="Rectangle 7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9552" y="406163"/>
            <a:ext cx="8351838" cy="17586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400" smtClean="0">
                <a:latin typeface="黑体" pitchFamily="49" charset="-122"/>
                <a:ea typeface="黑体" pitchFamily="49" charset="-122"/>
              </a:rPr>
              <a:t>7.</a:t>
            </a:r>
            <a:r>
              <a:rPr lang="zh-CN" altLang="en-US" sz="2400" smtClean="0">
                <a:latin typeface="黑体" pitchFamily="49" charset="-122"/>
                <a:ea typeface="黑体" pitchFamily="49" charset="-122"/>
              </a:rPr>
              <a:t>钢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筋水泥都市，给我们的生活带来方便的同时，也给我们带来诸多不便，比如，炎炎夏季，都市气温往往比郊外要高</a:t>
            </a:r>
            <a:r>
              <a:rPr lang="en-US" altLang="zh-CN" sz="2400">
                <a:latin typeface="黑体" pitchFamily="49" charset="-122"/>
                <a:ea typeface="黑体" pitchFamily="49" charset="-122"/>
              </a:rPr>
              <a:t>3 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℃</a:t>
            </a:r>
            <a:r>
              <a:rPr lang="en-US" altLang="zh-CN" sz="240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～ </a:t>
            </a:r>
            <a:r>
              <a:rPr lang="en-US" altLang="zh-CN" sz="2400">
                <a:latin typeface="黑体" pitchFamily="49" charset="-122"/>
                <a:ea typeface="黑体" pitchFamily="49" charset="-122"/>
              </a:rPr>
              <a:t>5 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℃，这就是热岛效应，应该如何应对呢？ </a:t>
            </a:r>
          </a:p>
        </p:txBody>
      </p:sp>
      <p:grpSp>
        <p:nvGrpSpPr>
          <p:cNvPr id="2" name="Group 16"/>
          <p:cNvGrpSpPr/>
          <p:nvPr>
            <p:custDataLst>
              <p:tags r:id="rId4"/>
            </p:custDataLst>
          </p:nvPr>
        </p:nvGrpSpPr>
        <p:grpSpPr>
          <a:xfrm>
            <a:off x="395536" y="2283005"/>
            <a:ext cx="3816350" cy="2476500"/>
            <a:chOff x="272" y="2137"/>
            <a:chExt cx="2404" cy="2080"/>
          </a:xfrm>
        </p:grpSpPr>
        <p:pic>
          <p:nvPicPr>
            <p:cNvPr id="15369" name="Picture 9" descr="热7"/>
            <p:cNvPicPr>
              <a:picLocks noChangeAspect="1" noChangeArrowheads="1"/>
            </p:cNvPicPr>
            <p:nvPr>
              <p:custDataLst>
                <p:tags r:id="rId8"/>
              </p:custDataLst>
            </p:nvPr>
          </p:nvPicPr>
          <p:blipFill>
            <a:blip r:embed="rId13"/>
            <a:stretch>
              <a:fillRect/>
            </a:stretch>
          </p:blipFill>
          <p:spPr bwMode="auto">
            <a:xfrm>
              <a:off x="272" y="2137"/>
              <a:ext cx="2404" cy="1689"/>
            </a:xfrm>
            <a:prstGeom prst="rect">
              <a:avLst/>
            </a:prstGeom>
            <a:noFill/>
            <a:ln w="9525">
              <a:solidFill>
                <a:srgbClr val="0066CC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</p:pic>
        <p:sp>
          <p:nvSpPr>
            <p:cNvPr id="13324" name="Rectangle 10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272" y="3906"/>
              <a:ext cx="2308" cy="31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种草种树，增加水蒸气蒸腾</a:t>
              </a:r>
            </a:p>
          </p:txBody>
        </p:sp>
      </p:grpSp>
      <p:grpSp>
        <p:nvGrpSpPr>
          <p:cNvPr id="3" name="Group 17"/>
          <p:cNvGrpSpPr/>
          <p:nvPr>
            <p:custDataLst>
              <p:tags r:id="rId5"/>
            </p:custDataLst>
          </p:nvPr>
        </p:nvGrpSpPr>
        <p:grpSpPr>
          <a:xfrm>
            <a:off x="4859588" y="2283006"/>
            <a:ext cx="3851275" cy="2756298"/>
            <a:chOff x="3074" y="2137"/>
            <a:chExt cx="2426" cy="2315"/>
          </a:xfrm>
        </p:grpSpPr>
        <p:pic>
          <p:nvPicPr>
            <p:cNvPr id="15372" name="Picture 12"/>
            <p:cNvPicPr>
              <a:picLocks noChangeAspect="1" noChangeArrowheads="1"/>
            </p:cNvPicPr>
            <p:nvPr>
              <p:custDataLst>
                <p:tags r:id="rId6"/>
              </p:custDataLst>
            </p:nvPr>
          </p:nvPicPr>
          <p:blipFill>
            <a:blip r:embed="rId14"/>
            <a:stretch>
              <a:fillRect/>
            </a:stretch>
          </p:blipFill>
          <p:spPr bwMode="auto">
            <a:xfrm>
              <a:off x="3084" y="2137"/>
              <a:ext cx="2404" cy="1690"/>
            </a:xfrm>
            <a:prstGeom prst="rect">
              <a:avLst/>
            </a:prstGeom>
            <a:noFill/>
            <a:ln w="9525">
              <a:solidFill>
                <a:srgbClr val="0066CC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</p:pic>
        <p:sp>
          <p:nvSpPr>
            <p:cNvPr id="13322" name="Rectangle 13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3074" y="3816"/>
              <a:ext cx="2426" cy="63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修建人工湖，利用水的吸热本领强，来调节气温。</a:t>
              </a:r>
              <a:endParaRPr lang="en-US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98122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gongchengxiaoguo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>
            <a:lum contrast="42000"/>
          </a:blip>
          <a:stretch>
            <a:fillRect/>
          </a:stretch>
        </p:blipFill>
        <p:spPr bwMode="auto">
          <a:xfrm>
            <a:off x="539553" y="2210819"/>
            <a:ext cx="4251325" cy="24062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3555" name="Text Box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67544" y="303499"/>
            <a:ext cx="8208912" cy="17586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457200" eaLnBrk="0" hangingPunct="0">
              <a:lnSpc>
                <a:spcPct val="150000"/>
              </a:lnSpc>
            </a:pPr>
            <a:r>
              <a:rPr lang="en-US" altLang="zh-CN" sz="2400" smtClean="0">
                <a:latin typeface="黑体" pitchFamily="49" charset="-122"/>
                <a:ea typeface="黑体" pitchFamily="49" charset="-122"/>
              </a:rPr>
              <a:t>8.</a:t>
            </a:r>
            <a:r>
              <a:rPr lang="zh-CN" altLang="en-US" sz="2400" smtClean="0">
                <a:latin typeface="黑体" pitchFamily="49" charset="-122"/>
                <a:ea typeface="黑体" pitchFamily="49" charset="-122"/>
              </a:rPr>
              <a:t>据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有关专家预测，我国目前最大的水电站三峡水电站完全建成后，三峡库区的气温会受到一定影响：夏天比原来下降</a:t>
            </a:r>
            <a:r>
              <a:rPr lang="en-US" altLang="zh-CN" sz="2400">
                <a:latin typeface="黑体" pitchFamily="49" charset="-122"/>
                <a:ea typeface="黑体" pitchFamily="49" charset="-122"/>
              </a:rPr>
              <a:t>2℃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左右，而冬天比原来升高</a:t>
            </a:r>
            <a:r>
              <a:rPr lang="en-US" altLang="zh-CN" sz="2400">
                <a:latin typeface="黑体" pitchFamily="49" charset="-122"/>
                <a:ea typeface="黑体" pitchFamily="49" charset="-122"/>
              </a:rPr>
              <a:t>2℃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左右，为什么？ </a:t>
            </a:r>
          </a:p>
        </p:txBody>
      </p:sp>
      <p:sp>
        <p:nvSpPr>
          <p:cNvPr id="24580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932041" y="2283005"/>
            <a:ext cx="3961383" cy="2308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en-US" sz="240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答</a:t>
            </a:r>
            <a:r>
              <a:rPr lang="zh-CN" altLang="en-US"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：这是因为库区里的水的比热大，夏天不容易升温，冬天也不容易降温，温度变化小。</a:t>
            </a:r>
          </a:p>
        </p:txBody>
      </p:sp>
    </p:spTree>
    <p:extLst>
      <p:ext uri="{BB962C8B-B14F-4D97-AF65-F5344CB8AC3E}">
        <p14:creationId xmlns:p14="http://schemas.microsoft.com/office/powerpoint/2010/main" val="1340038452"/>
      </p:ext>
    </p:extLst>
  </p:cSld>
  <p:clrMapOvr>
    <a:masterClrMapping/>
  </p:clrMapOvr>
  <p:transition spd="slow">
    <p:push dir="u"/>
    <p:sndAc>
      <p:stSnd>
        <p:snd r:embed="rId5" name="tad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 23"/>
          <p:cNvGrpSpPr/>
          <p:nvPr>
            <p:custDataLst>
              <p:tags r:id="rId1"/>
            </p:custDataLst>
          </p:nvPr>
        </p:nvGrpSpPr>
        <p:grpSpPr>
          <a:xfrm>
            <a:off x="3491881" y="622722"/>
            <a:ext cx="1792213" cy="555369"/>
            <a:chOff x="3437515" y="1408557"/>
            <a:chExt cx="1791433" cy="740386"/>
          </a:xfrm>
        </p:grpSpPr>
        <p:sp>
          <p:nvSpPr>
            <p:cNvPr id="5" name="文本框 24"/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3933965" y="1408557"/>
              <a:ext cx="1294983" cy="7403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3000" b="1">
                  <a:solidFill>
                    <a:srgbClr val="008000"/>
                  </a:solidFill>
                  <a:latin typeface="Adobe 黑体 Std R" pitchFamily="34" charset="-122"/>
                  <a:ea typeface="Adobe 黑体 Std R" pitchFamily="34" charset="-122"/>
                </a:rPr>
                <a:t>归</a:t>
              </a:r>
              <a:r>
                <a:rPr kumimoji="1" lang="en-US" altLang="zh-CN" sz="3000" b="1">
                  <a:solidFill>
                    <a:srgbClr val="008000"/>
                  </a:solidFill>
                  <a:latin typeface="Adobe 黑体 Std R" pitchFamily="34" charset="-122"/>
                  <a:ea typeface="Adobe 黑体 Std R" pitchFamily="34" charset="-122"/>
                </a:rPr>
                <a:t>   </a:t>
              </a:r>
              <a:r>
                <a:rPr kumimoji="1" lang="zh-CN" altLang="en-US" sz="3000" b="1">
                  <a:solidFill>
                    <a:srgbClr val="008000"/>
                  </a:solidFill>
                  <a:latin typeface="Adobe 黑体 Std R" pitchFamily="34" charset="-122"/>
                  <a:ea typeface="Adobe 黑体 Std R" pitchFamily="34" charset="-122"/>
                </a:rPr>
                <a:t>纳</a:t>
              </a:r>
            </a:p>
          </p:txBody>
        </p:sp>
        <p:pic>
          <p:nvPicPr>
            <p:cNvPr id="6" name="Picture 6" descr="BS00554_"/>
            <p:cNvPicPr>
              <a:picLocks noChangeAspect="1" noChangeArrowheads="1"/>
            </p:cNvPicPr>
            <p:nvPr>
              <p:custDataLst>
                <p:tags r:id="rId5"/>
              </p:custDataLst>
            </p:nvPr>
          </p:nvPicPr>
          <p:blipFill>
            <a:blip r:embed="rId7"/>
            <a:stretch>
              <a:fillRect/>
            </a:stretch>
          </p:blipFill>
          <p:spPr bwMode="auto">
            <a:xfrm>
              <a:off x="3437515" y="1490196"/>
              <a:ext cx="503237" cy="4397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</p:grpSp>
      <p:cxnSp>
        <p:nvCxnSpPr>
          <p:cNvPr id="7" name="直接连接符 19"/>
          <p:cNvCxnSpPr/>
          <p:nvPr>
            <p:custDataLst>
              <p:tags r:id="rId2"/>
            </p:custDataLst>
          </p:nvPr>
        </p:nvCxnSpPr>
        <p:spPr bwMode="auto">
          <a:xfrm flipH="1">
            <a:off x="897955" y="1431402"/>
            <a:ext cx="7269162" cy="1191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6861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9552" y="1705515"/>
            <a:ext cx="8136904" cy="28694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40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）由于水的比热容较大，一定质量的水升高（或降低）一定温度吸收（或放出）的热量很多，有利于作冷却剂或用来取暖。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40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）由于水的比热容较大，一定质量的水吸收（或放出）很多的热而自身的温度却变化不多，有利于调节气温。</a:t>
            </a:r>
          </a:p>
        </p:txBody>
      </p:sp>
    </p:spTree>
    <p:extLst>
      <p:ext uri="{BB962C8B-B14F-4D97-AF65-F5344CB8AC3E}">
        <p14:creationId xmlns:p14="http://schemas.microsoft.com/office/powerpoint/2010/main" val="3928725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文本框 80900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187624" y="767094"/>
            <a:ext cx="7560840" cy="398014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smtClean="0"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2400" smtClean="0">
                <a:latin typeface="黑体" pitchFamily="49" charset="-122"/>
                <a:ea typeface="黑体" pitchFamily="49" charset="-122"/>
              </a:rPr>
              <a:t>比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热</a:t>
            </a:r>
            <a:r>
              <a:rPr lang="zh-CN" altLang="en-US" sz="2400" smtClean="0">
                <a:latin typeface="黑体" pitchFamily="49" charset="-122"/>
                <a:ea typeface="黑体" pitchFamily="49" charset="-122"/>
              </a:rPr>
              <a:t>容：一定质量的某种物质，在温度升高时吸收  的热量与它的质量和升高的温度乘积之比，叫做这种物质的比热容。</a:t>
            </a:r>
            <a:endParaRPr lang="zh-CN" altLang="en-US" sz="240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en-US" altLang="zh-CN" sz="2400">
                <a:latin typeface="黑体" pitchFamily="49" charset="-122"/>
                <a:ea typeface="黑体" pitchFamily="49" charset="-122"/>
              </a:rPr>
              <a:t>.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单位：焦耳每千克摄氏度，符号是</a:t>
            </a:r>
            <a:r>
              <a:rPr lang="en-US" altLang="zh-CN" sz="2400">
                <a:latin typeface="黑体" pitchFamily="49" charset="-122"/>
                <a:ea typeface="黑体" pitchFamily="49" charset="-122"/>
              </a:rPr>
              <a:t>J/(kg·℃)</a:t>
            </a: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黑体" pitchFamily="49" charset="-122"/>
                <a:ea typeface="黑体" pitchFamily="49" charset="-122"/>
              </a:rPr>
              <a:t>3</a:t>
            </a:r>
            <a:r>
              <a:rPr lang="en-US" altLang="zh-CN" sz="2400" smtClean="0">
                <a:latin typeface="黑体" pitchFamily="49" charset="-122"/>
                <a:ea typeface="黑体" pitchFamily="49" charset="-122"/>
              </a:rPr>
              <a:t>.</a:t>
            </a:r>
            <a:r>
              <a:rPr lang="zh-CN" altLang="en-US" sz="2400" smtClean="0">
                <a:latin typeface="黑体" pitchFamily="49" charset="-122"/>
                <a:ea typeface="黑体" pitchFamily="49" charset="-122"/>
              </a:rPr>
              <a:t>比热容是物质的一种特性，只与物体的种类和状态有关，而与物体的质量、温度的高低、吸热的多少无关。</a:t>
            </a:r>
            <a:endParaRPr lang="en-US" altLang="zh-CN" sz="240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smtClean="0">
                <a:latin typeface="黑体" pitchFamily="49" charset="-122"/>
                <a:ea typeface="黑体" pitchFamily="49" charset="-122"/>
              </a:rPr>
              <a:t>4.</a:t>
            </a:r>
            <a:r>
              <a:rPr lang="zh-CN" altLang="en-US" sz="2400" smtClean="0">
                <a:latin typeface="黑体" pitchFamily="49" charset="-122"/>
                <a:ea typeface="黑体" pitchFamily="49" charset="-122"/>
              </a:rPr>
              <a:t>用比热容解释生活中的现象。</a:t>
            </a:r>
            <a:endParaRPr lang="zh-CN" altLang="en-US" sz="240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AutoShape 14"/>
          <p:cNvSpPr/>
          <p:nvPr>
            <p:custDataLst>
              <p:tags r:id="rId2"/>
            </p:custDataLst>
          </p:nvPr>
        </p:nvSpPr>
        <p:spPr bwMode="auto">
          <a:xfrm>
            <a:off x="683568" y="1055839"/>
            <a:ext cx="360040" cy="3464939"/>
          </a:xfrm>
          <a:prstGeom prst="leftBrace">
            <a:avLst>
              <a:gd name="adj1" fmla="val 69947"/>
              <a:gd name="adj2" fmla="val 50000"/>
            </a:avLst>
          </a:prstGeom>
          <a:noFill/>
          <a:ln w="19050">
            <a:solidFill>
              <a:srgbClr val="0D0D0D"/>
            </a:solidFill>
            <a:miter lim="800000"/>
          </a:ln>
        </p:spPr>
        <p:txBody>
          <a:bodyPr wrap="none" anchor="ctr"/>
          <a:lstStyle/>
          <a:p>
            <a:endParaRPr lang="zh-CN" altLang="en-US" sz="240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Shape 108"/>
          <p:cNvSpPr/>
          <p:nvPr>
            <p:custDataLst>
              <p:tags r:id="rId3"/>
            </p:custDataLst>
          </p:nvPr>
        </p:nvSpPr>
        <p:spPr>
          <a:xfrm>
            <a:off x="99926" y="100953"/>
            <a:ext cx="546343" cy="56069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>
            <p:custDataLst>
              <p:tags r:id="rId4"/>
            </p:custDataLst>
          </p:nvPr>
        </p:nvSpPr>
        <p:spPr>
          <a:xfrm>
            <a:off x="116878" y="137843"/>
            <a:ext cx="591267" cy="52451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2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2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7" name="文本框 1"/>
          <p:cNvSpPr txBox="1"/>
          <p:nvPr>
            <p:custDataLst>
              <p:tags r:id="rId5"/>
            </p:custDataLst>
          </p:nvPr>
        </p:nvSpPr>
        <p:spPr>
          <a:xfrm>
            <a:off x="867205" y="155952"/>
            <a:ext cx="1118253" cy="40109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课堂小结</a:t>
            </a:r>
            <a:endParaRPr kumimoji="0" lang="zh-CN" altLang="en-US" sz="20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cxnSp>
        <p:nvCxnSpPr>
          <p:cNvPr id="8" name="直接连接符 7"/>
          <p:cNvCxnSpPr/>
          <p:nvPr>
            <p:custDataLst>
              <p:tags r:id="rId6"/>
            </p:custDataLst>
          </p:nvPr>
        </p:nvCxnSpPr>
        <p:spPr>
          <a:xfrm>
            <a:off x="819243" y="571850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4218087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108"/>
          <p:cNvSpPr/>
          <p:nvPr>
            <p:custDataLst>
              <p:tags r:id="rId1"/>
            </p:custDataLst>
          </p:nvPr>
        </p:nvSpPr>
        <p:spPr>
          <a:xfrm>
            <a:off x="217951" y="148051"/>
            <a:ext cx="607073" cy="492925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9" name="Shape 112"/>
          <p:cNvSpPr/>
          <p:nvPr>
            <p:custDataLst>
              <p:tags r:id="rId2"/>
            </p:custDataLst>
          </p:nvPr>
        </p:nvSpPr>
        <p:spPr>
          <a:xfrm>
            <a:off x="127136" y="127236"/>
            <a:ext cx="809896" cy="52451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lang="en-US" sz="2800" noProof="0" smtClean="0">
                <a:solidFill>
                  <a:schemeClr val="bg1"/>
                </a:solidFill>
                <a:latin typeface="Helvetica"/>
                <a:ea typeface="方正舒体" panose="02010601030101010101" pitchFamily="2" charset="-122"/>
              </a:rPr>
              <a:t>4</a:t>
            </a:r>
            <a:endParaRPr kumimoji="0" sz="2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Helvetica" charset="0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0" name="文本框 1"/>
          <p:cNvSpPr txBox="1"/>
          <p:nvPr>
            <p:custDataLst>
              <p:tags r:id="rId3"/>
            </p:custDataLst>
          </p:nvPr>
        </p:nvSpPr>
        <p:spPr>
          <a:xfrm>
            <a:off x="1115617" y="189604"/>
            <a:ext cx="1118253" cy="40109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000" b="1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典例分析</a:t>
            </a:r>
            <a:endParaRPr kumimoji="0" lang="zh-CN" altLang="en-US" sz="20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cxnSp>
        <p:nvCxnSpPr>
          <p:cNvPr id="11" name="直接连接符 10"/>
          <p:cNvCxnSpPr/>
          <p:nvPr>
            <p:custDataLst>
              <p:tags r:id="rId4"/>
            </p:custDataLst>
          </p:nvPr>
        </p:nvCxnSpPr>
        <p:spPr>
          <a:xfrm>
            <a:off x="951015" y="618946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3" name="矩形 81921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39552" y="1272398"/>
            <a:ext cx="8280920" cy="2314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>
                <a:latin typeface="+mn-ea"/>
              </a:rPr>
              <a:t>1.</a:t>
            </a:r>
            <a:r>
              <a:rPr lang="zh-CN" altLang="en-US" sz="2400">
                <a:latin typeface="+mn-ea"/>
              </a:rPr>
              <a:t>烧杯中装有酒精，现用去一半，则剩余酒精的下列物理量中，发生改变的是（      ）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smtClean="0">
                <a:latin typeface="+mn-ea"/>
              </a:rPr>
              <a:t>A</a:t>
            </a:r>
            <a:r>
              <a:rPr lang="en-US" altLang="zh-CN" sz="2400">
                <a:latin typeface="+mn-ea"/>
              </a:rPr>
              <a:t>.</a:t>
            </a:r>
            <a:r>
              <a:rPr lang="zh-CN" altLang="en-US" sz="2400">
                <a:latin typeface="+mn-ea"/>
              </a:rPr>
              <a:t>质量           </a:t>
            </a:r>
            <a:r>
              <a:rPr lang="zh-CN" altLang="en-US" sz="2400" smtClean="0">
                <a:latin typeface="+mn-ea"/>
              </a:rPr>
              <a:t>  </a:t>
            </a:r>
            <a:r>
              <a:rPr lang="en-US" altLang="zh-CN" sz="2400">
                <a:latin typeface="+mn-ea"/>
              </a:rPr>
              <a:t>B.</a:t>
            </a:r>
            <a:r>
              <a:rPr lang="zh-CN" altLang="en-US" sz="2400">
                <a:latin typeface="+mn-ea"/>
              </a:rPr>
              <a:t>密度    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smtClean="0">
                <a:latin typeface="+mn-ea"/>
              </a:rPr>
              <a:t>C</a:t>
            </a:r>
            <a:r>
              <a:rPr lang="en-US" altLang="zh-CN" sz="2400">
                <a:latin typeface="+mn-ea"/>
              </a:rPr>
              <a:t>.</a:t>
            </a:r>
            <a:r>
              <a:rPr lang="zh-CN" altLang="en-US" sz="2400">
                <a:latin typeface="+mn-ea"/>
              </a:rPr>
              <a:t>比热容           </a:t>
            </a:r>
            <a:r>
              <a:rPr lang="en-US" altLang="zh-CN" sz="2400" smtClean="0">
                <a:latin typeface="+mn-ea"/>
              </a:rPr>
              <a:t>D</a:t>
            </a:r>
            <a:r>
              <a:rPr lang="en-US" altLang="zh-CN" sz="2400">
                <a:latin typeface="+mn-ea"/>
              </a:rPr>
              <a:t>.</a:t>
            </a:r>
            <a:r>
              <a:rPr lang="zh-CN" altLang="en-US" sz="2400">
                <a:latin typeface="+mn-ea"/>
              </a:rPr>
              <a:t>沸点 </a:t>
            </a:r>
          </a:p>
        </p:txBody>
      </p:sp>
      <p:sp>
        <p:nvSpPr>
          <p:cNvPr id="14" name="文本框 81922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635896" y="1922074"/>
            <a:ext cx="381000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latin typeface="Times New Roman" pitchFamily="18" charset="0"/>
                <a:ea typeface="楷体_GB2312" pitchFamily="1" charset="-122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741547130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539552" y="550535"/>
            <a:ext cx="8208912" cy="23140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+mn-ea"/>
              </a:rPr>
              <a:t>2.</a:t>
            </a:r>
            <a:r>
              <a:rPr lang="zh-CN" altLang="zh-CN" sz="2400" b="1" dirty="0" smtClean="0">
                <a:latin typeface="+mn-ea"/>
              </a:rPr>
              <a:t>（</a:t>
            </a:r>
            <a:r>
              <a:rPr lang="en-US" altLang="zh-CN" sz="2400" b="1" dirty="0" smtClean="0">
                <a:latin typeface="+mn-ea"/>
              </a:rPr>
              <a:t>2021</a:t>
            </a:r>
            <a:r>
              <a:rPr lang="zh-CN" altLang="zh-CN" sz="2400" b="1" dirty="0" smtClean="0">
                <a:latin typeface="+mn-ea"/>
              </a:rPr>
              <a:t>•</a:t>
            </a:r>
            <a:r>
              <a:rPr lang="zh-CN" altLang="zh-CN" sz="2400" b="1" dirty="0" smtClean="0">
                <a:latin typeface="+mn-ea"/>
              </a:rPr>
              <a:t>丹东一模）</a:t>
            </a:r>
            <a:r>
              <a:rPr lang="zh-CN" altLang="zh-CN" sz="2400" dirty="0" smtClean="0">
                <a:latin typeface="+mn-ea"/>
              </a:rPr>
              <a:t>烈日当空，在海边玩耍，会发现沙子烫脚，海水却是凉凉的。这是因为（　　）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A</a:t>
            </a:r>
            <a:r>
              <a:rPr lang="zh-CN" altLang="zh-CN" sz="2400" dirty="0" smtClean="0">
                <a:latin typeface="+mn-ea"/>
              </a:rPr>
              <a:t>．沙子密度较大</a:t>
            </a:r>
            <a:r>
              <a:rPr lang="en-US" altLang="zh-CN" sz="2400" dirty="0" smtClean="0">
                <a:latin typeface="+mn-ea"/>
              </a:rPr>
              <a:t>	</a:t>
            </a:r>
            <a:r>
              <a:rPr lang="zh-CN" altLang="en-US" sz="2400" dirty="0" smtClean="0">
                <a:latin typeface="+mn-ea"/>
              </a:rPr>
              <a:t>　　　</a:t>
            </a:r>
            <a:r>
              <a:rPr lang="en-US" altLang="zh-CN" sz="2400" dirty="0" smtClean="0">
                <a:latin typeface="+mn-ea"/>
              </a:rPr>
              <a:t>B</a:t>
            </a:r>
            <a:r>
              <a:rPr lang="zh-CN" altLang="zh-CN" sz="2400" dirty="0" smtClean="0">
                <a:latin typeface="+mn-ea"/>
              </a:rPr>
              <a:t>．海水的密度较大</a:t>
            </a:r>
            <a:r>
              <a:rPr lang="en-US" altLang="zh-CN" sz="2400" dirty="0" smtClean="0">
                <a:latin typeface="+mn-ea"/>
              </a:rPr>
              <a:t>	</a:t>
            </a:r>
            <a:endParaRPr lang="zh-CN" altLang="zh-CN" sz="24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C</a:t>
            </a:r>
            <a:r>
              <a:rPr lang="zh-CN" altLang="zh-CN" sz="2400" dirty="0" smtClean="0">
                <a:latin typeface="+mn-ea"/>
              </a:rPr>
              <a:t>．沙子的比热容较大</a:t>
            </a:r>
            <a:r>
              <a:rPr lang="en-US" altLang="zh-CN" sz="2400" dirty="0" smtClean="0">
                <a:latin typeface="+mn-ea"/>
              </a:rPr>
              <a:t>	D</a:t>
            </a:r>
            <a:r>
              <a:rPr lang="zh-CN" altLang="zh-CN" sz="2400" dirty="0" smtClean="0">
                <a:latin typeface="+mn-ea"/>
              </a:rPr>
              <a:t>．海水的比热容较大</a:t>
            </a:r>
            <a:endParaRPr lang="zh-CN" altLang="zh-CN" sz="2400" dirty="0">
              <a:latin typeface="+mn-ea"/>
            </a:endParaRPr>
          </a:p>
        </p:txBody>
      </p:sp>
      <p:pic>
        <p:nvPicPr>
          <p:cNvPr id="5" name="Picture 5" descr="三亚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2627784" y="3004868"/>
            <a:ext cx="3875584" cy="16829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文本框 81922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580112" y="1128025"/>
            <a:ext cx="381000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smtClean="0">
                <a:solidFill>
                  <a:srgbClr val="FF0000"/>
                </a:solidFill>
                <a:latin typeface="Times New Roman" pitchFamily="18" charset="0"/>
                <a:ea typeface="楷体_GB2312" pitchFamily="1" charset="-122"/>
              </a:rPr>
              <a:t>Ｄ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92407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文本框 3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421064" y="1331120"/>
            <a:ext cx="1627369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学习目标</a:t>
            </a:r>
            <a:endParaRPr lang="zh-CN" altLang="en-US"/>
          </a:p>
        </p:txBody>
      </p:sp>
      <p:sp>
        <p:nvSpPr>
          <p:cNvPr id="5123" name="文本框 99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4213" y="2193131"/>
            <a:ext cx="7848600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能通过实验探究得出不同物质的吸热能力不同。</a:t>
            </a: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了解比热容的概念；知道比热容是物质的一种特性。</a:t>
            </a:r>
          </a:p>
        </p:txBody>
      </p:sp>
      <p:sp>
        <p:nvSpPr>
          <p:cNvPr id="8" name="Shape 108"/>
          <p:cNvSpPr/>
          <p:nvPr>
            <p:custDataLst>
              <p:tags r:id="rId3"/>
            </p:custDataLst>
          </p:nvPr>
        </p:nvSpPr>
        <p:spPr>
          <a:xfrm>
            <a:off x="381170" y="323845"/>
            <a:ext cx="263526" cy="273727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/>
          </a:p>
        </p:txBody>
      </p:sp>
      <p:sp>
        <p:nvSpPr>
          <p:cNvPr id="9" name="Shape 112"/>
          <p:cNvSpPr/>
          <p:nvPr>
            <p:custDataLst>
              <p:tags r:id="rId4"/>
            </p:custDataLst>
          </p:nvPr>
        </p:nvSpPr>
        <p:spPr>
          <a:xfrm>
            <a:off x="390232" y="353127"/>
            <a:ext cx="245403" cy="244445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000" smtClean="0">
                <a:solidFill>
                  <a:srgbClr val="FFFFFF"/>
                </a:solidFill>
              </a:rPr>
              <a:t>0</a:t>
            </a:r>
            <a:r>
              <a:rPr lang="en-US" altLang="zh-CN" sz="1000" smtClean="0">
                <a:solidFill>
                  <a:srgbClr val="FFFFFF"/>
                </a:solidFill>
              </a:rPr>
              <a:t>2</a:t>
            </a:r>
            <a:endParaRPr sz="1000">
              <a:solidFill>
                <a:srgbClr val="FFFFFF"/>
              </a:solidFill>
            </a:endParaRPr>
          </a:p>
        </p:txBody>
      </p:sp>
      <p:sp>
        <p:nvSpPr>
          <p:cNvPr id="10" name="Shape 120"/>
          <p:cNvSpPr/>
          <p:nvPr>
            <p:custDataLst>
              <p:tags r:id="rId5"/>
            </p:custDataLst>
          </p:nvPr>
        </p:nvSpPr>
        <p:spPr>
          <a:xfrm>
            <a:off x="715634" y="317452"/>
            <a:ext cx="923330" cy="27768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b="0">
                <a:solidFill>
                  <a:srgbClr val="000000"/>
                </a:solidFill>
              </a:defRPr>
            </a:pPr>
            <a:r>
              <a:rPr lang="zh-CN" altLang="en-US" b="1" smtClean="0">
                <a:solidFill>
                  <a:srgbClr val="007E27"/>
                </a:solidFill>
              </a:rPr>
              <a:t>学习目标</a:t>
            </a:r>
            <a:endParaRPr b="1">
              <a:solidFill>
                <a:srgbClr val="007E2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7991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467544" y="478349"/>
            <a:ext cx="8280920" cy="2980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 smtClean="0">
                <a:latin typeface="+mn-ea"/>
                <a:cs typeface="Times New Roman" pitchFamily="18" charset="0"/>
              </a:rPr>
              <a:t>3.</a:t>
            </a:r>
            <a:r>
              <a:rPr lang="zh-CN" altLang="en-US" sz="2400" b="1" dirty="0" smtClean="0">
                <a:latin typeface="+mn-ea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+mn-ea"/>
                <a:cs typeface="Times New Roman" pitchFamily="18" charset="0"/>
              </a:rPr>
              <a:t>2021•</a:t>
            </a:r>
            <a:r>
              <a:rPr lang="zh-CN" altLang="en-US" sz="2400" b="1" dirty="0" smtClean="0">
                <a:latin typeface="+mn-ea"/>
                <a:cs typeface="Times New Roman" pitchFamily="18" charset="0"/>
              </a:rPr>
              <a:t>深圳模拟）</a:t>
            </a:r>
            <a:r>
              <a:rPr lang="zh-CN" altLang="en-US" sz="2400" dirty="0" smtClean="0">
                <a:latin typeface="+mn-ea"/>
              </a:rPr>
              <a:t>图为海风形成的示意图，海风形成的根本原因是：与海洋相比，陆地的（　　）</a:t>
            </a:r>
            <a:endParaRPr lang="en-US" altLang="zh-CN" sz="2400" dirty="0" smtClean="0"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en-US" altLang="zh-CN" sz="2400" dirty="0" smtClean="0">
                <a:latin typeface="+mn-ea"/>
              </a:rPr>
              <a:t>A.</a:t>
            </a:r>
            <a:r>
              <a:rPr lang="zh-CN" altLang="zh-CN" sz="2400" dirty="0" smtClean="0">
                <a:latin typeface="+mn-ea"/>
              </a:rPr>
              <a:t>比热容较小，在相同日照条件下升温较快，气温较高</a:t>
            </a:r>
          </a:p>
          <a:p>
            <a:pPr>
              <a:lnSpc>
                <a:spcPct val="130000"/>
              </a:lnSpc>
            </a:pPr>
            <a:r>
              <a:rPr lang="en-US" altLang="zh-CN" sz="2400" dirty="0" smtClean="0">
                <a:latin typeface="+mn-ea"/>
              </a:rPr>
              <a:t>B.</a:t>
            </a:r>
            <a:r>
              <a:rPr lang="zh-CN" altLang="zh-CN" sz="2400" dirty="0" smtClean="0">
                <a:latin typeface="+mn-ea"/>
              </a:rPr>
              <a:t>比热容较小，在相同日照条件下升温较慢，气温较低</a:t>
            </a:r>
          </a:p>
          <a:p>
            <a:pPr>
              <a:lnSpc>
                <a:spcPct val="130000"/>
              </a:lnSpc>
            </a:pPr>
            <a:r>
              <a:rPr lang="en-US" altLang="zh-CN" sz="2400" dirty="0" smtClean="0">
                <a:latin typeface="+mn-ea"/>
              </a:rPr>
              <a:t>C.</a:t>
            </a:r>
            <a:r>
              <a:rPr lang="zh-CN" altLang="zh-CN" sz="2400" dirty="0" smtClean="0">
                <a:latin typeface="+mn-ea"/>
              </a:rPr>
              <a:t>比热容较大，在相同日照条件下升温较快，气温较高</a:t>
            </a:r>
          </a:p>
          <a:p>
            <a:pPr>
              <a:lnSpc>
                <a:spcPct val="130000"/>
              </a:lnSpc>
            </a:pPr>
            <a:r>
              <a:rPr lang="en-US" altLang="zh-CN" sz="2400" dirty="0" smtClean="0">
                <a:latin typeface="+mn-ea"/>
              </a:rPr>
              <a:t>D.</a:t>
            </a:r>
            <a:r>
              <a:rPr lang="zh-CN" altLang="zh-CN" sz="2400" dirty="0" smtClean="0">
                <a:latin typeface="+mn-ea"/>
              </a:rPr>
              <a:t>比热容较大，在相同日照条件下升温较慢，气温较低</a:t>
            </a:r>
          </a:p>
        </p:txBody>
      </p:sp>
      <p:pic>
        <p:nvPicPr>
          <p:cNvPr id="27650" name="图片 1" descr="https://timgsa.baidu.com/timg?image&amp;quality=80&amp;size=b9999_10000&amp;sec=1553686632801&amp;di=09f58ffa6a578b9fc01aea49565d50bd&amp;imgtype=0&amp;src=http%3A%2F%2Fww1.sinaimg.cn%2Flarge%2F6f320f30gw1f1p6tgl7vsj20m8079jsr.jp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2483769" y="3437985"/>
            <a:ext cx="3895725" cy="14609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文本框 81922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220072" y="983653"/>
            <a:ext cx="381000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latin typeface="Times New Roman" pitchFamily="18" charset="0"/>
                <a:ea typeface="楷体_GB2312" pitchFamily="1" charset="-122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368623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539552" y="767094"/>
            <a:ext cx="8064896" cy="342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+mn-ea"/>
              </a:rPr>
              <a:t>4</a:t>
            </a:r>
            <a:r>
              <a:rPr lang="zh-CN" altLang="zh-CN" sz="2400" b="1" dirty="0" smtClean="0">
                <a:latin typeface="+mn-ea"/>
              </a:rPr>
              <a:t>．（</a:t>
            </a:r>
            <a:r>
              <a:rPr lang="en-US" altLang="zh-CN" sz="2400" b="1" dirty="0" smtClean="0">
                <a:latin typeface="+mn-ea"/>
              </a:rPr>
              <a:t>2020</a:t>
            </a:r>
            <a:r>
              <a:rPr lang="zh-CN" altLang="zh-CN" sz="2400" b="1" dirty="0" smtClean="0">
                <a:latin typeface="+mn-ea"/>
              </a:rPr>
              <a:t>•</a:t>
            </a:r>
            <a:r>
              <a:rPr lang="zh-CN" altLang="zh-CN" sz="2400" b="1" dirty="0" smtClean="0">
                <a:latin typeface="+mn-ea"/>
              </a:rPr>
              <a:t>上海）</a:t>
            </a:r>
            <a:r>
              <a:rPr lang="zh-CN" altLang="zh-CN" sz="2400" dirty="0" smtClean="0">
                <a:latin typeface="+mn-ea"/>
              </a:rPr>
              <a:t>质量相同的两金属块，吸收相同的热量，升高的温度不同，则（　　）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A</a:t>
            </a:r>
            <a:r>
              <a:rPr lang="zh-CN" altLang="zh-CN" sz="2400" dirty="0" smtClean="0">
                <a:latin typeface="+mn-ea"/>
              </a:rPr>
              <a:t>．升高温度较大的金属块比热容一定大</a:t>
            </a:r>
            <a:r>
              <a:rPr lang="en-US" altLang="zh-CN" sz="2400" dirty="0" smtClean="0">
                <a:latin typeface="+mn-ea"/>
              </a:rPr>
              <a:t>	</a:t>
            </a:r>
            <a:endParaRPr lang="zh-CN" altLang="zh-CN" sz="24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B</a:t>
            </a:r>
            <a:r>
              <a:rPr lang="zh-CN" altLang="zh-CN" sz="2400" dirty="0" smtClean="0">
                <a:latin typeface="+mn-ea"/>
              </a:rPr>
              <a:t>．升高温度较大的金属块比热容一定小</a:t>
            </a:r>
            <a:r>
              <a:rPr lang="en-US" altLang="zh-CN" sz="2400" dirty="0" smtClean="0">
                <a:latin typeface="+mn-ea"/>
              </a:rPr>
              <a:t>	</a:t>
            </a:r>
            <a:endParaRPr lang="zh-CN" altLang="zh-CN" sz="24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C</a:t>
            </a:r>
            <a:r>
              <a:rPr lang="zh-CN" altLang="zh-CN" sz="2400" dirty="0" smtClean="0">
                <a:latin typeface="+mn-ea"/>
              </a:rPr>
              <a:t>．温度高的金属块比热容一定大</a:t>
            </a:r>
            <a:r>
              <a:rPr lang="en-US" altLang="zh-CN" sz="2400" dirty="0" smtClean="0">
                <a:latin typeface="+mn-ea"/>
              </a:rPr>
              <a:t>	</a:t>
            </a:r>
            <a:endParaRPr lang="zh-CN" altLang="zh-CN" sz="24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D</a:t>
            </a:r>
            <a:r>
              <a:rPr lang="zh-CN" altLang="zh-CN" sz="2400" dirty="0" smtClean="0">
                <a:latin typeface="+mn-ea"/>
              </a:rPr>
              <a:t>．温度高的金属块比热容一定小</a:t>
            </a:r>
            <a:endParaRPr lang="zh-CN" altLang="zh-CN" sz="2400" dirty="0">
              <a:latin typeface="+mn-ea"/>
            </a:endParaRPr>
          </a:p>
        </p:txBody>
      </p:sp>
      <p:sp>
        <p:nvSpPr>
          <p:cNvPr id="3" name="文本框 8192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779912" y="1416770"/>
            <a:ext cx="381000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smtClean="0">
                <a:solidFill>
                  <a:srgbClr val="FF0000"/>
                </a:solidFill>
                <a:latin typeface="Times New Roman" pitchFamily="18" charset="0"/>
                <a:ea typeface="楷体_GB2312" pitchFamily="1" charset="-122"/>
              </a:rPr>
              <a:t>Ｂ</a:t>
            </a:r>
            <a:endParaRPr lang="en-US" altLang="zh-CN" sz="2800">
              <a:solidFill>
                <a:srgbClr val="FF0000"/>
              </a:solidFill>
              <a:latin typeface="Times New Roman" pitchFamily="18" charset="0"/>
              <a:ea typeface="楷体_GB2312" pitchFamily="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687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467544" y="694908"/>
            <a:ext cx="8064896" cy="23140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+mn-ea"/>
              </a:rPr>
              <a:t>5.</a:t>
            </a:r>
            <a:r>
              <a:rPr lang="zh-CN" altLang="zh-CN" sz="2400" b="1" dirty="0" smtClean="0">
                <a:latin typeface="+mn-ea"/>
              </a:rPr>
              <a:t>（</a:t>
            </a:r>
            <a:r>
              <a:rPr lang="en-US" altLang="zh-CN" sz="2400" b="1" dirty="0" smtClean="0">
                <a:latin typeface="+mn-ea"/>
              </a:rPr>
              <a:t>2021</a:t>
            </a:r>
            <a:r>
              <a:rPr lang="zh-CN" altLang="zh-CN" sz="2400" b="1" dirty="0" smtClean="0">
                <a:latin typeface="+mn-ea"/>
              </a:rPr>
              <a:t>•</a:t>
            </a:r>
            <a:r>
              <a:rPr lang="zh-CN" altLang="zh-CN" sz="2400" b="1" dirty="0" smtClean="0">
                <a:latin typeface="+mn-ea"/>
              </a:rPr>
              <a:t>邗江区二模）</a:t>
            </a:r>
            <a:r>
              <a:rPr lang="zh-CN" altLang="zh-CN" sz="2400" dirty="0" smtClean="0">
                <a:latin typeface="+mn-ea"/>
              </a:rPr>
              <a:t>一块冰全部熔化成水后，下列判断正确的是（　　）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A</a:t>
            </a:r>
            <a:r>
              <a:rPr lang="zh-CN" altLang="zh-CN" sz="2400" dirty="0" smtClean="0">
                <a:latin typeface="+mn-ea"/>
              </a:rPr>
              <a:t>．体积一定变大</a:t>
            </a:r>
            <a:r>
              <a:rPr lang="en-US" altLang="zh-CN" sz="2400" dirty="0" smtClean="0">
                <a:latin typeface="+mn-ea"/>
              </a:rPr>
              <a:t>	</a:t>
            </a:r>
            <a:r>
              <a:rPr lang="zh-CN" altLang="en-US" sz="2400" dirty="0" smtClean="0">
                <a:latin typeface="+mn-ea"/>
              </a:rPr>
              <a:t>　　　</a:t>
            </a:r>
            <a:r>
              <a:rPr lang="en-US" altLang="zh-CN" sz="2400" dirty="0" smtClean="0">
                <a:latin typeface="+mn-ea"/>
              </a:rPr>
              <a:t>B</a:t>
            </a:r>
            <a:r>
              <a:rPr lang="zh-CN" altLang="zh-CN" sz="2400" dirty="0" smtClean="0">
                <a:latin typeface="+mn-ea"/>
              </a:rPr>
              <a:t>．比热容一定不变</a:t>
            </a:r>
            <a:r>
              <a:rPr lang="en-US" altLang="zh-CN" sz="2400" dirty="0" smtClean="0">
                <a:latin typeface="+mn-ea"/>
              </a:rPr>
              <a:t>	</a:t>
            </a:r>
            <a:endParaRPr lang="zh-CN" altLang="zh-CN" sz="24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C</a:t>
            </a:r>
            <a:r>
              <a:rPr lang="zh-CN" altLang="zh-CN" sz="2400" dirty="0" smtClean="0">
                <a:latin typeface="+mn-ea"/>
              </a:rPr>
              <a:t>．具有的热量一定变大</a:t>
            </a:r>
            <a:r>
              <a:rPr lang="en-US" altLang="zh-CN" sz="2400" dirty="0" smtClean="0">
                <a:latin typeface="+mn-ea"/>
              </a:rPr>
              <a:t>	D</a:t>
            </a:r>
            <a:r>
              <a:rPr lang="zh-CN" altLang="zh-CN" sz="2400" dirty="0" smtClean="0">
                <a:latin typeface="+mn-ea"/>
              </a:rPr>
              <a:t>．具有的内能一定变大</a:t>
            </a:r>
            <a:endParaRPr lang="zh-CN" altLang="zh-CN" sz="2400" dirty="0">
              <a:latin typeface="+mn-ea"/>
            </a:endParaRPr>
          </a:p>
        </p:txBody>
      </p:sp>
      <p:sp>
        <p:nvSpPr>
          <p:cNvPr id="5" name="文本框 8192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195736" y="1344584"/>
            <a:ext cx="381000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smtClean="0">
                <a:solidFill>
                  <a:srgbClr val="FF0000"/>
                </a:solidFill>
                <a:latin typeface="Times New Roman" pitchFamily="18" charset="0"/>
                <a:ea typeface="楷体_GB2312" pitchFamily="1" charset="-122"/>
              </a:rPr>
              <a:t>Ｄ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34765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395536" y="333977"/>
            <a:ext cx="8280920" cy="320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400" b="1" dirty="0" smtClean="0">
                <a:latin typeface="+mn-ea"/>
              </a:rPr>
              <a:t>6.</a:t>
            </a:r>
            <a:r>
              <a:rPr lang="zh-CN" altLang="zh-CN" sz="2400" b="1" dirty="0" smtClean="0">
                <a:latin typeface="+mn-ea"/>
              </a:rPr>
              <a:t>（</a:t>
            </a:r>
            <a:r>
              <a:rPr lang="en-US" altLang="zh-CN" sz="2400" b="1" dirty="0" smtClean="0">
                <a:latin typeface="+mn-ea"/>
              </a:rPr>
              <a:t>2020</a:t>
            </a:r>
            <a:r>
              <a:rPr lang="zh-CN" altLang="zh-CN" sz="2400" b="1" dirty="0" smtClean="0">
                <a:latin typeface="+mn-ea"/>
              </a:rPr>
              <a:t>•</a:t>
            </a:r>
            <a:r>
              <a:rPr lang="zh-CN" altLang="zh-CN" sz="2400" b="1" dirty="0" smtClean="0">
                <a:latin typeface="+mn-ea"/>
              </a:rPr>
              <a:t>福建）</a:t>
            </a:r>
            <a:r>
              <a:rPr lang="zh-CN" altLang="zh-CN" sz="2400" dirty="0" smtClean="0">
                <a:latin typeface="+mn-ea"/>
              </a:rPr>
              <a:t>如表列出一些物质的比热容，根据表中数据，下列判断正确的是（　　）</a:t>
            </a:r>
            <a:endParaRPr lang="en-US" altLang="zh-CN" sz="2400" dirty="0" smtClean="0">
              <a:latin typeface="+mn-ea"/>
            </a:endParaRPr>
          </a:p>
          <a:p>
            <a:pPr>
              <a:lnSpc>
                <a:spcPct val="140000"/>
              </a:lnSpc>
            </a:pPr>
            <a:r>
              <a:rPr lang="en-US" altLang="zh-CN" sz="2400" dirty="0" smtClean="0">
                <a:latin typeface="+mn-ea"/>
              </a:rPr>
              <a:t>A</a:t>
            </a:r>
            <a:r>
              <a:rPr lang="zh-CN" altLang="zh-CN" sz="2400" dirty="0" smtClean="0">
                <a:latin typeface="+mn-ea"/>
              </a:rPr>
              <a:t>．不同物质的比热容一定不同</a:t>
            </a:r>
            <a:r>
              <a:rPr lang="en-US" altLang="zh-CN" sz="2400" dirty="0" smtClean="0">
                <a:latin typeface="+mn-ea"/>
              </a:rPr>
              <a:t>	</a:t>
            </a:r>
            <a:endParaRPr lang="zh-CN" altLang="zh-CN" sz="2400" dirty="0" smtClean="0">
              <a:latin typeface="+mn-ea"/>
            </a:endParaRPr>
          </a:p>
          <a:p>
            <a:pPr>
              <a:lnSpc>
                <a:spcPct val="140000"/>
              </a:lnSpc>
            </a:pPr>
            <a:r>
              <a:rPr lang="en-US" altLang="zh-CN" sz="2400" dirty="0" smtClean="0">
                <a:latin typeface="+mn-ea"/>
              </a:rPr>
              <a:t>B</a:t>
            </a:r>
            <a:r>
              <a:rPr lang="zh-CN" altLang="zh-CN" sz="2400" dirty="0" smtClean="0">
                <a:latin typeface="+mn-ea"/>
              </a:rPr>
              <a:t>．物质的物态发生变化，比热容不变</a:t>
            </a:r>
            <a:r>
              <a:rPr lang="en-US" altLang="zh-CN" sz="2400" dirty="0" smtClean="0">
                <a:latin typeface="+mn-ea"/>
              </a:rPr>
              <a:t>	</a:t>
            </a:r>
            <a:endParaRPr lang="zh-CN" altLang="zh-CN" sz="2400" dirty="0" smtClean="0">
              <a:latin typeface="+mn-ea"/>
            </a:endParaRPr>
          </a:p>
          <a:p>
            <a:pPr>
              <a:lnSpc>
                <a:spcPct val="140000"/>
              </a:lnSpc>
            </a:pPr>
            <a:r>
              <a:rPr lang="en-US" altLang="zh-CN" sz="2400" dirty="0" smtClean="0">
                <a:latin typeface="+mn-ea"/>
              </a:rPr>
              <a:t>C</a:t>
            </a:r>
            <a:r>
              <a:rPr lang="zh-CN" altLang="zh-CN" sz="2400" dirty="0" smtClean="0">
                <a:latin typeface="+mn-ea"/>
              </a:rPr>
              <a:t>．质量相等的铝和铜升高相同的温度，铝吸收的热量</a:t>
            </a:r>
            <a:r>
              <a:rPr lang="en-US" altLang="zh-CN" sz="2400" dirty="0" smtClean="0">
                <a:latin typeface="+mn-ea"/>
              </a:rPr>
              <a:t>	</a:t>
            </a:r>
            <a:endParaRPr lang="zh-CN" altLang="zh-CN" sz="2400" dirty="0" smtClean="0">
              <a:latin typeface="+mn-ea"/>
            </a:endParaRPr>
          </a:p>
          <a:p>
            <a:pPr>
              <a:lnSpc>
                <a:spcPct val="140000"/>
              </a:lnSpc>
            </a:pPr>
            <a:r>
              <a:rPr lang="en-US" altLang="zh-CN" sz="2400" dirty="0" smtClean="0">
                <a:latin typeface="+mn-ea"/>
              </a:rPr>
              <a:t>D</a:t>
            </a:r>
            <a:r>
              <a:rPr lang="zh-CN" altLang="zh-CN" sz="2400" dirty="0" smtClean="0">
                <a:latin typeface="+mn-ea"/>
              </a:rPr>
              <a:t>．质量相等的水和煤油吸收相同的热量，水升高的温度更多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39553" y="3654544"/>
          <a:ext cx="8280921" cy="900094"/>
        </p:xfrm>
        <a:graphic>
          <a:graphicData uri="http://schemas.openxmlformats.org/drawingml/2006/table">
            <a:tbl>
              <a:tblPr/>
              <a:tblGrid>
                <a:gridCol w="2353256"/>
                <a:gridCol w="1182989"/>
                <a:gridCol w="1182989"/>
                <a:gridCol w="1182989"/>
                <a:gridCol w="1182989"/>
                <a:gridCol w="1195709"/>
              </a:tblGrid>
              <a:tr h="45004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1800" kern="100">
                          <a:latin typeface="Times New Roman"/>
                          <a:ea typeface="新宋体"/>
                          <a:cs typeface="Times New Roman"/>
                        </a:rPr>
                        <a:t>物质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728" marR="18728" marT="18774" marB="1877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1800" kern="100">
                          <a:latin typeface="Times New Roman"/>
                          <a:ea typeface="新宋体"/>
                          <a:cs typeface="Times New Roman"/>
                        </a:rPr>
                        <a:t>水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728" marR="18728" marT="18774" marB="1877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1800" kern="100">
                          <a:latin typeface="Times New Roman"/>
                          <a:ea typeface="新宋体"/>
                          <a:cs typeface="Times New Roman"/>
                        </a:rPr>
                        <a:t>煤油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728" marR="18728" marT="18774" marB="1877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1800" kern="100">
                          <a:latin typeface="Times New Roman"/>
                          <a:ea typeface="新宋体"/>
                          <a:cs typeface="Times New Roman"/>
                        </a:rPr>
                        <a:t>冰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728" marR="18728" marT="18774" marB="1877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1800" kern="100">
                          <a:latin typeface="Times New Roman"/>
                          <a:ea typeface="新宋体"/>
                          <a:cs typeface="Times New Roman"/>
                        </a:rPr>
                        <a:t>铝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728" marR="18728" marT="18774" marB="1877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1800" kern="100">
                          <a:latin typeface="Times New Roman"/>
                          <a:ea typeface="新宋体"/>
                          <a:cs typeface="Times New Roman"/>
                        </a:rPr>
                        <a:t>铜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728" marR="18728" marT="18774" marB="1877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004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1800" kern="100">
                          <a:latin typeface="Times New Roman"/>
                          <a:ea typeface="新宋体"/>
                          <a:cs typeface="Times New Roman"/>
                        </a:rPr>
                        <a:t>比热容</a:t>
                      </a:r>
                      <a:r>
                        <a:rPr lang="en-US" sz="1800" kern="100">
                          <a:latin typeface="Times New Roman"/>
                          <a:ea typeface="新宋体"/>
                          <a:cs typeface="Times New Roman"/>
                        </a:rPr>
                        <a:t>/</a:t>
                      </a:r>
                      <a:r>
                        <a:rPr lang="zh-CN" sz="1800" kern="100">
                          <a:latin typeface="Times New Roman"/>
                          <a:ea typeface="新宋体"/>
                          <a:cs typeface="Times New Roman"/>
                        </a:rPr>
                        <a:t>（</a:t>
                      </a:r>
                      <a:r>
                        <a:rPr lang="en-US" sz="1800" kern="100">
                          <a:latin typeface="Times New Roman"/>
                          <a:ea typeface="新宋体"/>
                          <a:cs typeface="Times New Roman"/>
                        </a:rPr>
                        <a:t>J</a:t>
                      </a:r>
                      <a:r>
                        <a:rPr lang="zh-CN" sz="1800" kern="100">
                          <a:latin typeface="Times New Roman"/>
                          <a:ea typeface="新宋体"/>
                          <a:cs typeface="Times New Roman"/>
                        </a:rPr>
                        <a:t>•</a:t>
                      </a:r>
                      <a:r>
                        <a:rPr lang="en-US" sz="1800" kern="100">
                          <a:latin typeface="Times New Roman"/>
                          <a:ea typeface="新宋体"/>
                          <a:cs typeface="Times New Roman"/>
                        </a:rPr>
                        <a:t>kg</a:t>
                      </a:r>
                      <a:r>
                        <a:rPr lang="zh-CN" sz="1800" kern="100" baseline="30000">
                          <a:latin typeface="Times New Roman"/>
                          <a:ea typeface="新宋体"/>
                          <a:cs typeface="Times New Roman"/>
                        </a:rPr>
                        <a:t>﹣</a:t>
                      </a:r>
                      <a:r>
                        <a:rPr lang="en-US" sz="1800" kern="100" baseline="30000">
                          <a:latin typeface="Times New Roman"/>
                          <a:ea typeface="新宋体"/>
                          <a:cs typeface="Times New Roman"/>
                        </a:rPr>
                        <a:t>1</a:t>
                      </a:r>
                      <a:r>
                        <a:rPr lang="zh-CN" sz="1800" kern="100">
                          <a:latin typeface="Times New Roman"/>
                          <a:ea typeface="新宋体"/>
                          <a:cs typeface="Times New Roman"/>
                        </a:rPr>
                        <a:t>•℃</a:t>
                      </a:r>
                      <a:r>
                        <a:rPr lang="zh-CN" sz="1800" kern="100" baseline="30000">
                          <a:latin typeface="Times New Roman"/>
                          <a:ea typeface="新宋体"/>
                          <a:cs typeface="Times New Roman"/>
                        </a:rPr>
                        <a:t>﹣</a:t>
                      </a:r>
                      <a:r>
                        <a:rPr lang="en-US" sz="1800" kern="100" baseline="30000">
                          <a:latin typeface="Times New Roman"/>
                          <a:ea typeface="新宋体"/>
                          <a:cs typeface="Times New Roman"/>
                        </a:rPr>
                        <a:t>1</a:t>
                      </a:r>
                      <a:r>
                        <a:rPr lang="zh-CN" sz="1800" kern="100">
                          <a:latin typeface="Times New Roman"/>
                          <a:ea typeface="新宋体"/>
                          <a:cs typeface="Times New Roman"/>
                        </a:rPr>
                        <a:t>）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728" marR="18728" marT="18774" marB="1877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1800" kern="100">
                          <a:latin typeface="Times New Roman"/>
                          <a:ea typeface="新宋体"/>
                          <a:cs typeface="Times New Roman"/>
                        </a:rPr>
                        <a:t>4.2</a:t>
                      </a:r>
                      <a:r>
                        <a:rPr lang="zh-CN" sz="1800" kern="100">
                          <a:latin typeface="Times New Roman"/>
                          <a:ea typeface="新宋体"/>
                          <a:cs typeface="Times New Roman"/>
                        </a:rPr>
                        <a:t>×</a:t>
                      </a:r>
                      <a:r>
                        <a:rPr lang="en-US" sz="1800" kern="100">
                          <a:latin typeface="Times New Roman"/>
                          <a:ea typeface="新宋体"/>
                          <a:cs typeface="Times New Roman"/>
                        </a:rPr>
                        <a:t>10</a:t>
                      </a:r>
                      <a:r>
                        <a:rPr lang="en-US" sz="1800" kern="100" baseline="30000">
                          <a:latin typeface="Times New Roman"/>
                          <a:ea typeface="新宋体"/>
                          <a:cs typeface="Times New Roman"/>
                        </a:rPr>
                        <a:t>3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728" marR="18728" marT="18774" marB="1877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1800" kern="100">
                          <a:latin typeface="Times New Roman"/>
                          <a:ea typeface="新宋体"/>
                          <a:cs typeface="Times New Roman"/>
                        </a:rPr>
                        <a:t>2.1</a:t>
                      </a:r>
                      <a:r>
                        <a:rPr lang="zh-CN" sz="1800" kern="100">
                          <a:latin typeface="Times New Roman"/>
                          <a:ea typeface="新宋体"/>
                          <a:cs typeface="Times New Roman"/>
                        </a:rPr>
                        <a:t>×</a:t>
                      </a:r>
                      <a:r>
                        <a:rPr lang="en-US" sz="1800" kern="100">
                          <a:latin typeface="Times New Roman"/>
                          <a:ea typeface="新宋体"/>
                          <a:cs typeface="Times New Roman"/>
                        </a:rPr>
                        <a:t>10</a:t>
                      </a:r>
                      <a:r>
                        <a:rPr lang="en-US" sz="1800" kern="100" baseline="30000">
                          <a:latin typeface="Times New Roman"/>
                          <a:ea typeface="新宋体"/>
                          <a:cs typeface="Times New Roman"/>
                        </a:rPr>
                        <a:t>3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728" marR="18728" marT="18774" marB="1877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1800" kern="100">
                          <a:latin typeface="Times New Roman"/>
                          <a:ea typeface="新宋体"/>
                          <a:cs typeface="Times New Roman"/>
                        </a:rPr>
                        <a:t>2.1</a:t>
                      </a:r>
                      <a:r>
                        <a:rPr lang="zh-CN" sz="1800" kern="100">
                          <a:latin typeface="Times New Roman"/>
                          <a:ea typeface="新宋体"/>
                          <a:cs typeface="Times New Roman"/>
                        </a:rPr>
                        <a:t>×</a:t>
                      </a:r>
                      <a:r>
                        <a:rPr lang="en-US" sz="1800" kern="100">
                          <a:latin typeface="Times New Roman"/>
                          <a:ea typeface="新宋体"/>
                          <a:cs typeface="Times New Roman"/>
                        </a:rPr>
                        <a:t>l0</a:t>
                      </a:r>
                      <a:r>
                        <a:rPr lang="en-US" sz="1800" kern="100" baseline="30000">
                          <a:latin typeface="Times New Roman"/>
                          <a:ea typeface="新宋体"/>
                          <a:cs typeface="Times New Roman"/>
                        </a:rPr>
                        <a:t>3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728" marR="18728" marT="18774" marB="1877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1800" kern="100">
                          <a:latin typeface="Times New Roman"/>
                          <a:ea typeface="新宋体"/>
                          <a:cs typeface="Times New Roman"/>
                        </a:rPr>
                        <a:t>0.88</a:t>
                      </a:r>
                      <a:r>
                        <a:rPr lang="zh-CN" sz="1800" kern="100">
                          <a:latin typeface="Times New Roman"/>
                          <a:ea typeface="新宋体"/>
                          <a:cs typeface="Times New Roman"/>
                        </a:rPr>
                        <a:t>×</a:t>
                      </a:r>
                      <a:r>
                        <a:rPr lang="en-US" sz="1800" kern="100">
                          <a:latin typeface="Times New Roman"/>
                          <a:ea typeface="新宋体"/>
                          <a:cs typeface="Times New Roman"/>
                        </a:rPr>
                        <a:t>10</a:t>
                      </a:r>
                      <a:r>
                        <a:rPr lang="en-US" sz="1800" kern="100" baseline="30000">
                          <a:latin typeface="Times New Roman"/>
                          <a:ea typeface="新宋体"/>
                          <a:cs typeface="Times New Roman"/>
                        </a:rPr>
                        <a:t>3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728" marR="18728" marT="18774" marB="1877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1800" kern="100">
                          <a:latin typeface="Times New Roman"/>
                          <a:ea typeface="新宋体"/>
                          <a:cs typeface="Times New Roman"/>
                        </a:rPr>
                        <a:t>0.39</a:t>
                      </a:r>
                      <a:r>
                        <a:rPr lang="zh-CN" sz="1800" kern="100">
                          <a:latin typeface="Times New Roman"/>
                          <a:ea typeface="新宋体"/>
                          <a:cs typeface="Times New Roman"/>
                        </a:rPr>
                        <a:t>×</a:t>
                      </a:r>
                      <a:r>
                        <a:rPr lang="en-US" sz="1800" kern="100">
                          <a:latin typeface="Times New Roman"/>
                          <a:ea typeface="新宋体"/>
                          <a:cs typeface="Times New Roman"/>
                        </a:rPr>
                        <a:t>10</a:t>
                      </a:r>
                      <a:r>
                        <a:rPr lang="en-US" sz="1800" kern="100" baseline="30000">
                          <a:latin typeface="Times New Roman"/>
                          <a:ea typeface="新宋体"/>
                          <a:cs typeface="Times New Roman"/>
                        </a:rPr>
                        <a:t>3</a:t>
                      </a:r>
                      <a:endParaRPr lang="zh-CN" sz="1800" kern="100">
                        <a:latin typeface="Times New Roman"/>
                        <a:ea typeface="宋体" charset="-122"/>
                        <a:cs typeface="Times New Roman"/>
                      </a:endParaRPr>
                    </a:p>
                  </a:txBody>
                  <a:tcPr marL="18728" marR="18728" marT="18774" marB="1877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文本框 81922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347864" y="911467"/>
            <a:ext cx="381000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smtClean="0">
                <a:solidFill>
                  <a:srgbClr val="FF0000"/>
                </a:solidFill>
                <a:latin typeface="Times New Roman" pitchFamily="18" charset="0"/>
                <a:ea typeface="楷体_GB2312" pitchFamily="1" charset="-122"/>
              </a:rPr>
              <a:t>Ｃ</a:t>
            </a:r>
            <a:endParaRPr lang="en-US" altLang="zh-CN" sz="2400">
              <a:solidFill>
                <a:srgbClr val="FF0000"/>
              </a:solidFill>
              <a:latin typeface="Times New Roman" pitchFamily="18" charset="0"/>
              <a:ea typeface="楷体_GB2312" pitchFamily="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86372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467544" y="406163"/>
            <a:ext cx="8280920" cy="36561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200" b="1" dirty="0" smtClean="0">
                <a:latin typeface="+mn-ea"/>
              </a:rPr>
              <a:t>7.</a:t>
            </a:r>
            <a:r>
              <a:rPr lang="zh-CN" altLang="zh-CN" sz="2200" b="1" dirty="0" smtClean="0">
                <a:latin typeface="+mn-ea"/>
              </a:rPr>
              <a:t>（</a:t>
            </a:r>
            <a:r>
              <a:rPr lang="en-US" altLang="zh-CN" sz="2200" b="1" dirty="0" smtClean="0">
                <a:latin typeface="+mn-ea"/>
              </a:rPr>
              <a:t>2021</a:t>
            </a:r>
            <a:r>
              <a:rPr lang="zh-CN" altLang="zh-CN" sz="2200" b="1" dirty="0" smtClean="0">
                <a:latin typeface="+mn-ea"/>
              </a:rPr>
              <a:t>•</a:t>
            </a:r>
            <a:r>
              <a:rPr lang="zh-CN" altLang="zh-CN" sz="2200" b="1" dirty="0" smtClean="0">
                <a:latin typeface="+mn-ea"/>
              </a:rPr>
              <a:t>东城区二模）</a:t>
            </a:r>
            <a:r>
              <a:rPr lang="zh-CN" altLang="zh-CN" sz="2200" dirty="0" smtClean="0">
                <a:latin typeface="+mn-ea"/>
              </a:rPr>
              <a:t>小东根据图提供的信息得出以下四个结论，其中正确的是（　　）</a:t>
            </a:r>
            <a:endParaRPr lang="en-US" altLang="zh-CN" sz="22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200" dirty="0" smtClean="0">
                <a:latin typeface="+mn-ea"/>
              </a:rPr>
              <a:t>A</a:t>
            </a:r>
            <a:r>
              <a:rPr lang="zh-CN" altLang="zh-CN" sz="2200" dirty="0" smtClean="0">
                <a:latin typeface="+mn-ea"/>
              </a:rPr>
              <a:t>．铁块和铝块升高相同温度，吸收的热量一定不等</a:t>
            </a:r>
            <a:r>
              <a:rPr lang="en-US" altLang="zh-CN" sz="2200" dirty="0" smtClean="0">
                <a:latin typeface="+mn-ea"/>
              </a:rPr>
              <a:t>	</a:t>
            </a:r>
            <a:endParaRPr lang="zh-CN" altLang="zh-CN" sz="22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200" dirty="0" smtClean="0">
                <a:latin typeface="+mn-ea"/>
              </a:rPr>
              <a:t>B</a:t>
            </a:r>
            <a:r>
              <a:rPr lang="zh-CN" altLang="zh-CN" sz="2200" dirty="0" smtClean="0">
                <a:latin typeface="+mn-ea"/>
              </a:rPr>
              <a:t>．质量相等的水和沙子，吸收相同热量，水比沙子升温多</a:t>
            </a:r>
          </a:p>
          <a:p>
            <a:pPr>
              <a:lnSpc>
                <a:spcPct val="150000"/>
              </a:lnSpc>
            </a:pPr>
            <a:r>
              <a:rPr lang="en-US" altLang="zh-CN" sz="2200" dirty="0" smtClean="0">
                <a:latin typeface="+mn-ea"/>
              </a:rPr>
              <a:t>C</a:t>
            </a:r>
            <a:r>
              <a:rPr lang="zh-CN" altLang="zh-CN" sz="2200" dirty="0" smtClean="0">
                <a:latin typeface="+mn-ea"/>
              </a:rPr>
              <a:t>．我国北方楼房中的“暖气”用水作介质，是因为水的比热容大</a:t>
            </a:r>
            <a:r>
              <a:rPr lang="en-US" altLang="zh-CN" sz="2200" dirty="0" smtClean="0">
                <a:latin typeface="+mn-ea"/>
              </a:rPr>
              <a:t>D</a:t>
            </a:r>
            <a:r>
              <a:rPr lang="zh-CN" altLang="zh-CN" sz="2200" dirty="0" smtClean="0">
                <a:latin typeface="+mn-ea"/>
              </a:rPr>
              <a:t>．质量相等的沙子和铁，降低相同温度，</a:t>
            </a:r>
            <a:endParaRPr lang="en-US" altLang="zh-CN" sz="22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2200" dirty="0" smtClean="0">
                <a:latin typeface="+mn-ea"/>
              </a:rPr>
              <a:t>沙子放出的热量少于铁放出的热量</a:t>
            </a:r>
          </a:p>
        </p:txBody>
      </p:sp>
      <p:pic>
        <p:nvPicPr>
          <p:cNvPr id="51201" name="图片24" descr="菁优网：http://www.jyeoo.com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6012160" y="3004867"/>
            <a:ext cx="1800200" cy="194237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文本框 81922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555776" y="983653"/>
            <a:ext cx="381000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  <a:ea typeface="楷体_GB2312" pitchFamily="1" charset="-122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451476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82945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95536" y="983653"/>
            <a:ext cx="8280400" cy="2314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smtClean="0">
                <a:latin typeface="+mn-ea"/>
              </a:rPr>
              <a:t>8.</a:t>
            </a:r>
            <a:r>
              <a:rPr lang="zh-CN" altLang="en-US" sz="2400">
                <a:latin typeface="+mn-ea"/>
              </a:rPr>
              <a:t>小黄同学为了研究物质的比热容，取质量相等的甲、乙两种液体，用同样的电热器同时加热（不计热损失）。过一段时间后，发现甲液体升高的温度比乙液体大，由此判断甲、乙两物质的比热容的大小关系是甲</a:t>
            </a:r>
            <a:r>
              <a:rPr lang="zh-CN" altLang="en-US" sz="2400" u="sng">
                <a:latin typeface="+mn-ea"/>
              </a:rPr>
              <a:t>       </a:t>
            </a:r>
            <a:r>
              <a:rPr lang="zh-CN" altLang="en-US" sz="2400">
                <a:latin typeface="+mn-ea"/>
              </a:rPr>
              <a:t>乙。</a:t>
            </a:r>
          </a:p>
        </p:txBody>
      </p:sp>
      <p:sp>
        <p:nvSpPr>
          <p:cNvPr id="5" name="文本框 8294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220072" y="2571750"/>
            <a:ext cx="797962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+mn-ea"/>
              </a:rPr>
              <a:t>小于</a:t>
            </a:r>
          </a:p>
        </p:txBody>
      </p:sp>
    </p:spTree>
    <p:extLst>
      <p:ext uri="{BB962C8B-B14F-4D97-AF65-F5344CB8AC3E}">
        <p14:creationId xmlns:p14="http://schemas.microsoft.com/office/powerpoint/2010/main" val="2759511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77825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67544" y="767094"/>
            <a:ext cx="8136904" cy="17586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smtClean="0">
                <a:latin typeface="+mn-ea"/>
              </a:rPr>
              <a:t>9.</a:t>
            </a:r>
            <a:r>
              <a:rPr lang="zh-CN" altLang="en-US" sz="2400">
                <a:latin typeface="+mn-ea"/>
              </a:rPr>
              <a:t>新疆民谣“早穿皮袄午穿纱，围着火炉吃西瓜。” 反映了当地昼夜的温差较</a:t>
            </a:r>
            <a:r>
              <a:rPr lang="zh-CN" altLang="en-US" sz="2400" u="sng">
                <a:latin typeface="+mn-ea"/>
              </a:rPr>
              <a:t>       </a:t>
            </a:r>
            <a:r>
              <a:rPr lang="zh-CN" altLang="en-US" sz="2400">
                <a:latin typeface="+mn-ea"/>
              </a:rPr>
              <a:t>（大</a:t>
            </a:r>
            <a:r>
              <a:rPr lang="en-US" altLang="zh-CN" sz="2400">
                <a:latin typeface="+mn-ea"/>
              </a:rPr>
              <a:t>/</a:t>
            </a:r>
            <a:r>
              <a:rPr lang="zh-CN" altLang="en-US" sz="2400">
                <a:latin typeface="+mn-ea"/>
              </a:rPr>
              <a:t>小），从比热容角度来看，这是由于</a:t>
            </a:r>
            <a:r>
              <a:rPr lang="zh-CN" altLang="en-US" sz="2400" u="sng">
                <a:latin typeface="+mn-ea"/>
              </a:rPr>
              <a:t>                     </a:t>
            </a:r>
            <a:r>
              <a:rPr lang="zh-CN" altLang="en-US" sz="2400">
                <a:latin typeface="+mn-ea"/>
              </a:rPr>
              <a:t>。</a:t>
            </a:r>
          </a:p>
        </p:txBody>
      </p:sp>
      <p:sp>
        <p:nvSpPr>
          <p:cNvPr id="5" name="文本框 7782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491881" y="1344584"/>
            <a:ext cx="579437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FF0000"/>
                </a:solidFill>
                <a:latin typeface="+mn-ea"/>
              </a:rPr>
              <a:t>大</a:t>
            </a:r>
          </a:p>
        </p:txBody>
      </p:sp>
      <p:sp>
        <p:nvSpPr>
          <p:cNvPr id="8" name="文本框 7782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979712" y="1922074"/>
            <a:ext cx="2749550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FF0000"/>
                </a:solidFill>
                <a:latin typeface="+mn-ea"/>
              </a:rPr>
              <a:t>砂石的比热容较小</a:t>
            </a:r>
          </a:p>
        </p:txBody>
      </p:sp>
      <p:pic>
        <p:nvPicPr>
          <p:cNvPr id="9" name="Picture 2" descr="https://ss0.bdstatic.com/70cFvHSh_Q1YnxGkpoWK1HF6hhy/it/u=1827756170,4211274944&amp;fm=26&amp;gp=0.jp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6"/>
          <a:stretch>
            <a:fillRect/>
          </a:stretch>
        </p:blipFill>
        <p:spPr bwMode="auto">
          <a:xfrm>
            <a:off x="3347864" y="2716123"/>
            <a:ext cx="2674268" cy="201066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720136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467544" y="406163"/>
            <a:ext cx="8352928" cy="2869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+mn-ea"/>
              </a:rPr>
              <a:t>10.</a:t>
            </a:r>
            <a:r>
              <a:rPr lang="zh-CN" altLang="zh-CN" sz="2400" b="1" dirty="0" smtClean="0">
                <a:latin typeface="+mn-ea"/>
              </a:rPr>
              <a:t>（</a:t>
            </a:r>
            <a:r>
              <a:rPr lang="en-US" altLang="zh-CN" sz="2400" b="1" dirty="0" smtClean="0">
                <a:latin typeface="+mn-ea"/>
              </a:rPr>
              <a:t>2021</a:t>
            </a:r>
            <a:r>
              <a:rPr lang="zh-CN" altLang="zh-CN" sz="2400" b="1" dirty="0" smtClean="0">
                <a:latin typeface="+mn-ea"/>
              </a:rPr>
              <a:t>•</a:t>
            </a:r>
            <a:r>
              <a:rPr lang="zh-CN" altLang="zh-CN" sz="2400" b="1" dirty="0" smtClean="0">
                <a:latin typeface="+mn-ea"/>
              </a:rPr>
              <a:t>苏州模拟）</a:t>
            </a:r>
            <a:r>
              <a:rPr lang="zh-CN" altLang="zh-CN" sz="2400" dirty="0" smtClean="0">
                <a:latin typeface="+mn-ea"/>
              </a:rPr>
              <a:t>小明想利用如图甲所示的装置，来探究不同物质的吸热能力．方法是：</a:t>
            </a:r>
            <a:r>
              <a:rPr lang="en-US" altLang="zh-CN" sz="2400" dirty="0" smtClean="0">
                <a:latin typeface="+mn-ea"/>
              </a:rPr>
              <a:t>“</a:t>
            </a:r>
            <a:r>
              <a:rPr lang="zh-CN" altLang="zh-CN" sz="2400" dirty="0" smtClean="0">
                <a:latin typeface="+mn-ea"/>
              </a:rPr>
              <a:t>加热质量相同的水和煤油，使它们升高相同的温度，比较它们吸收热量的多少．</a:t>
            </a:r>
            <a:r>
              <a:rPr lang="en-US" altLang="zh-CN" sz="2400" dirty="0" smtClean="0">
                <a:latin typeface="+mn-ea"/>
              </a:rPr>
              <a:t>”</a:t>
            </a:r>
            <a:br>
              <a:rPr lang="en-US" altLang="zh-CN" sz="2400" dirty="0" smtClean="0">
                <a:latin typeface="+mn-ea"/>
              </a:rPr>
            </a:br>
            <a:r>
              <a:rPr lang="zh-CN" altLang="zh-CN" sz="2400" dirty="0" smtClean="0">
                <a:latin typeface="+mn-ea"/>
              </a:rPr>
              <a:t>器材：相同规格的电加热器、烧杯、温度计（以上二个）、</a:t>
            </a:r>
            <a:r>
              <a:rPr lang="en-US" altLang="zh-CN" sz="2400" u="sng" dirty="0" smtClean="0">
                <a:latin typeface="+mn-ea"/>
              </a:rPr>
              <a:t>      </a:t>
            </a:r>
            <a:r>
              <a:rPr lang="zh-CN" altLang="zh-CN" sz="2400" dirty="0" smtClean="0">
                <a:latin typeface="+mn-ea"/>
              </a:rPr>
              <a:t>、质量相等的水和煤油．</a:t>
            </a:r>
            <a:endParaRPr lang="zh-CN" altLang="en-US" sz="2400" dirty="0">
              <a:latin typeface="+mn-ea"/>
            </a:endParaRPr>
          </a:p>
        </p:txBody>
      </p:sp>
      <p:pic>
        <p:nvPicPr>
          <p:cNvPr id="54273" name="图片 22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6"/>
          <a:srcRect l="3415" t="13718" b="7753"/>
          <a:stretch>
            <a:fillRect/>
          </a:stretch>
        </p:blipFill>
        <p:spPr bwMode="auto">
          <a:xfrm>
            <a:off x="467545" y="3293612"/>
            <a:ext cx="3737317" cy="158809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4572001" y="3437985"/>
          <a:ext cx="4248473" cy="1386453"/>
        </p:xfrm>
        <a:graphic>
          <a:graphicData uri="http://schemas.openxmlformats.org/drawingml/2006/table">
            <a:tbl>
              <a:tblPr/>
              <a:tblGrid>
                <a:gridCol w="723090"/>
                <a:gridCol w="802962"/>
                <a:gridCol w="972900"/>
                <a:gridCol w="852244"/>
                <a:gridCol w="897277"/>
              </a:tblGrid>
              <a:tr h="462151">
                <a:tc>
                  <a:txBody>
                    <a:bodyPr/>
                    <a:lstStyle/>
                    <a:p>
                      <a:pPr marL="173355" indent="-173355"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1600" kern="100">
                          <a:latin typeface="Times New Roman"/>
                          <a:ea typeface="新宋体"/>
                          <a:cs typeface="Times New Roman"/>
                        </a:rPr>
                        <a:t>物质</a:t>
                      </a:r>
                      <a:endParaRPr lang="zh-CN" sz="1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743" marB="477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73355" indent="-173355"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1600" kern="100">
                          <a:latin typeface="Times New Roman"/>
                          <a:ea typeface="新宋体"/>
                          <a:cs typeface="Times New Roman"/>
                        </a:rPr>
                        <a:t>质量</a:t>
                      </a:r>
                      <a:r>
                        <a:rPr lang="en-US" sz="1600" kern="100">
                          <a:latin typeface="Times New Roman"/>
                          <a:ea typeface="新宋体"/>
                          <a:cs typeface="Times New Roman"/>
                        </a:rPr>
                        <a:t>/g</a:t>
                      </a:r>
                      <a:endParaRPr lang="zh-CN" sz="1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743" marB="477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73355" indent="-173355"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1600" kern="100">
                          <a:latin typeface="Times New Roman"/>
                          <a:ea typeface="新宋体"/>
                          <a:cs typeface="Times New Roman"/>
                        </a:rPr>
                        <a:t>初温</a:t>
                      </a:r>
                      <a:r>
                        <a:rPr lang="en-US" sz="1600" kern="100">
                          <a:latin typeface="Times New Roman"/>
                          <a:ea typeface="新宋体"/>
                          <a:cs typeface="Times New Roman"/>
                        </a:rPr>
                        <a:t>/℃</a:t>
                      </a:r>
                      <a:endParaRPr lang="zh-CN" sz="1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743" marB="477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73355" indent="-173355"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1600" kern="100">
                          <a:latin typeface="Times New Roman"/>
                          <a:ea typeface="新宋体"/>
                          <a:cs typeface="Times New Roman"/>
                        </a:rPr>
                        <a:t>末温</a:t>
                      </a:r>
                      <a:r>
                        <a:rPr lang="en-US" sz="1600" kern="100">
                          <a:latin typeface="Times New Roman"/>
                          <a:ea typeface="新宋体"/>
                          <a:cs typeface="Times New Roman"/>
                        </a:rPr>
                        <a:t>/℃</a:t>
                      </a:r>
                      <a:endParaRPr lang="zh-CN" sz="1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743" marB="477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73355" indent="-173355"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1600" kern="100" smtClean="0">
                          <a:latin typeface="Times New Roman"/>
                          <a:ea typeface="新宋体"/>
                          <a:cs typeface="Times New Roman"/>
                        </a:rPr>
                        <a:t>时间</a:t>
                      </a:r>
                      <a:r>
                        <a:rPr lang="en-US" sz="1600" kern="100">
                          <a:latin typeface="Times New Roman"/>
                          <a:ea typeface="新宋体"/>
                          <a:cs typeface="Times New Roman"/>
                        </a:rPr>
                        <a:t>/min</a:t>
                      </a:r>
                      <a:endParaRPr lang="zh-CN" sz="1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743" marB="477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62151">
                <a:tc>
                  <a:txBody>
                    <a:bodyPr/>
                    <a:lstStyle/>
                    <a:p>
                      <a:pPr marL="173355" indent="-173355"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1600" kern="100">
                          <a:latin typeface="Times New Roman"/>
                          <a:ea typeface="新宋体"/>
                          <a:cs typeface="Times New Roman"/>
                        </a:rPr>
                        <a:t>水</a:t>
                      </a:r>
                      <a:endParaRPr lang="zh-CN" sz="1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743" marB="477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73355" indent="-173355"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1600" kern="100">
                          <a:latin typeface="Times New Roman"/>
                          <a:ea typeface="新宋体"/>
                          <a:cs typeface="Times New Roman"/>
                        </a:rPr>
                        <a:t>60</a:t>
                      </a:r>
                      <a:endParaRPr lang="zh-CN" sz="1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743" marB="477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73355" indent="-173355"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1600" kern="100">
                          <a:latin typeface="Times New Roman"/>
                          <a:ea typeface="新宋体"/>
                          <a:cs typeface="Times New Roman"/>
                        </a:rPr>
                        <a:t>20</a:t>
                      </a:r>
                      <a:endParaRPr lang="zh-CN" sz="1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743" marB="477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73355" indent="-173355"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1600" kern="100">
                          <a:latin typeface="Times New Roman"/>
                          <a:ea typeface="新宋体"/>
                          <a:cs typeface="Times New Roman"/>
                        </a:rPr>
                        <a:t>45</a:t>
                      </a:r>
                      <a:endParaRPr lang="zh-CN" sz="1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743" marB="477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73355" indent="-173355"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1600" kern="100">
                          <a:latin typeface="Times New Roman"/>
                          <a:ea typeface="新宋体"/>
                          <a:cs typeface="Times New Roman"/>
                        </a:rPr>
                        <a:t>6</a:t>
                      </a:r>
                      <a:endParaRPr lang="zh-CN" sz="1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743" marB="477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62151">
                <a:tc>
                  <a:txBody>
                    <a:bodyPr/>
                    <a:lstStyle/>
                    <a:p>
                      <a:pPr marL="173355" indent="-173355"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1600" kern="100">
                          <a:latin typeface="Times New Roman"/>
                          <a:ea typeface="新宋体"/>
                          <a:cs typeface="Times New Roman"/>
                        </a:rPr>
                        <a:t>食用油</a:t>
                      </a:r>
                      <a:endParaRPr lang="zh-CN" sz="1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743" marB="477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73355" indent="-173355"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1600" kern="100">
                          <a:latin typeface="Times New Roman"/>
                          <a:ea typeface="新宋体"/>
                          <a:cs typeface="Times New Roman"/>
                        </a:rPr>
                        <a:t>60</a:t>
                      </a:r>
                      <a:endParaRPr lang="zh-CN" sz="1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743" marB="477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73355" indent="-173355"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1600" kern="100">
                          <a:latin typeface="Times New Roman"/>
                          <a:ea typeface="新宋体"/>
                          <a:cs typeface="Times New Roman"/>
                        </a:rPr>
                        <a:t>20</a:t>
                      </a:r>
                      <a:endParaRPr lang="zh-CN" sz="1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743" marB="477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73355" indent="-173355"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1600" kern="100">
                          <a:latin typeface="Times New Roman"/>
                          <a:ea typeface="新宋体"/>
                          <a:cs typeface="Times New Roman"/>
                        </a:rPr>
                        <a:t>68</a:t>
                      </a:r>
                      <a:endParaRPr lang="zh-CN" sz="1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743" marB="477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73355" indent="-173355"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1600" kern="100">
                          <a:latin typeface="Times New Roman"/>
                          <a:ea typeface="新宋体"/>
                          <a:cs typeface="Times New Roman"/>
                        </a:rPr>
                        <a:t>6</a:t>
                      </a:r>
                      <a:endParaRPr lang="zh-CN" sz="1600" kern="100">
                        <a:latin typeface="Times New Roman"/>
                        <a:ea typeface="宋体" charset="-122"/>
                        <a:cs typeface="Times New Roman"/>
                      </a:endParaRPr>
                    </a:p>
                  </a:txBody>
                  <a:tcPr marL="47625" marR="47625" marT="47743" marB="477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1547665" y="2716123"/>
            <a:ext cx="800219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smtClean="0">
                <a:solidFill>
                  <a:srgbClr val="FF0000"/>
                </a:solidFill>
              </a:rPr>
              <a:t>秒表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2614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395536" y="306003"/>
            <a:ext cx="8280920" cy="4424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400" smtClean="0">
                <a:latin typeface="+mn-ea"/>
              </a:rPr>
              <a:t>（</a:t>
            </a:r>
            <a:r>
              <a:rPr lang="en-US" altLang="zh-CN" sz="2400" smtClean="0">
                <a:latin typeface="+mn-ea"/>
              </a:rPr>
              <a:t>1</a:t>
            </a:r>
            <a:r>
              <a:rPr lang="zh-CN" altLang="zh-CN" sz="2400" smtClean="0">
                <a:latin typeface="+mn-ea"/>
              </a:rPr>
              <a:t>）在实验中取两个相同规格的加热器目的是：</a:t>
            </a:r>
            <a:r>
              <a:rPr lang="en-US" altLang="zh-CN" sz="2400" u="sng" smtClean="0">
                <a:latin typeface="+mn-ea"/>
              </a:rPr>
              <a:t>         </a:t>
            </a:r>
            <a:r>
              <a:rPr lang="zh-CN" altLang="zh-CN" sz="2400" smtClean="0">
                <a:latin typeface="+mn-ea"/>
              </a:rPr>
              <a:t>，从表中数据可知，质量相等水和食用油的加热相同时间，食用油的温度比水的温度</a:t>
            </a:r>
            <a:r>
              <a:rPr lang="en-US" altLang="zh-CN" sz="2400" u="sng" smtClean="0">
                <a:latin typeface="+mn-ea"/>
              </a:rPr>
              <a:t>      </a:t>
            </a:r>
            <a:r>
              <a:rPr lang="zh-CN" altLang="zh-CN" sz="2400" smtClean="0">
                <a:latin typeface="+mn-ea"/>
              </a:rPr>
              <a:t>（选填</a:t>
            </a:r>
            <a:r>
              <a:rPr lang="en-US" altLang="zh-CN" sz="2400" smtClean="0">
                <a:latin typeface="+mn-ea"/>
              </a:rPr>
              <a:t>“</a:t>
            </a:r>
            <a:r>
              <a:rPr lang="zh-CN" altLang="zh-CN" sz="2400" smtClean="0">
                <a:latin typeface="+mn-ea"/>
              </a:rPr>
              <a:t>高</a:t>
            </a:r>
            <a:r>
              <a:rPr lang="en-US" altLang="zh-CN" sz="2400" smtClean="0">
                <a:latin typeface="+mn-ea"/>
              </a:rPr>
              <a:t>”</a:t>
            </a:r>
            <a:r>
              <a:rPr lang="zh-CN" altLang="zh-CN" sz="2400" smtClean="0">
                <a:latin typeface="+mn-ea"/>
              </a:rPr>
              <a:t>或</a:t>
            </a:r>
            <a:r>
              <a:rPr lang="en-US" altLang="zh-CN" sz="2400" smtClean="0">
                <a:latin typeface="+mn-ea"/>
              </a:rPr>
              <a:t>“</a:t>
            </a:r>
            <a:r>
              <a:rPr lang="zh-CN" altLang="zh-CN" sz="2400" smtClean="0">
                <a:latin typeface="+mn-ea"/>
              </a:rPr>
              <a:t>低</a:t>
            </a:r>
            <a:r>
              <a:rPr lang="en-US" altLang="zh-CN" sz="2400" smtClean="0">
                <a:latin typeface="+mn-ea"/>
              </a:rPr>
              <a:t>”</a:t>
            </a:r>
            <a:r>
              <a:rPr lang="zh-CN" altLang="zh-CN" sz="2400" smtClean="0">
                <a:latin typeface="+mn-ea"/>
              </a:rPr>
              <a:t>）．</a:t>
            </a:r>
            <a:r>
              <a:rPr lang="en-US" altLang="zh-CN" sz="2400" smtClean="0">
                <a:latin typeface="+mn-ea"/>
              </a:rPr>
              <a:t/>
            </a:r>
            <a:br>
              <a:rPr lang="en-US" altLang="zh-CN" sz="2400" smtClean="0">
                <a:latin typeface="+mn-ea"/>
              </a:rPr>
            </a:br>
            <a:r>
              <a:rPr lang="zh-CN" altLang="zh-CN" sz="2400" smtClean="0">
                <a:latin typeface="+mn-ea"/>
              </a:rPr>
              <a:t>（</a:t>
            </a:r>
            <a:r>
              <a:rPr lang="en-US" altLang="zh-CN" sz="2400" smtClean="0">
                <a:latin typeface="+mn-ea"/>
              </a:rPr>
              <a:t>2</a:t>
            </a:r>
            <a:r>
              <a:rPr lang="zh-CN" altLang="zh-CN" sz="2400" smtClean="0">
                <a:latin typeface="+mn-ea"/>
              </a:rPr>
              <a:t>）在此实验中，如果要使水和食用油的最后温度相同，就要给</a:t>
            </a:r>
            <a:r>
              <a:rPr lang="en-US" altLang="zh-CN" sz="2400" u="sng" smtClean="0">
                <a:latin typeface="+mn-ea"/>
              </a:rPr>
              <a:t>        </a:t>
            </a:r>
            <a:r>
              <a:rPr lang="zh-CN" altLang="zh-CN" sz="2400" smtClean="0">
                <a:latin typeface="+mn-ea"/>
              </a:rPr>
              <a:t>加热更长的时间，因此我们还可以用：</a:t>
            </a:r>
            <a:endParaRPr lang="en-US" altLang="zh-CN" sz="2400" smtClean="0"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en-US" altLang="zh-CN" sz="2400" smtClean="0">
                <a:latin typeface="+mn-ea"/>
              </a:rPr>
              <a:t>“</a:t>
            </a:r>
            <a:r>
              <a:rPr lang="zh-CN" altLang="zh-CN" sz="2400" smtClean="0">
                <a:latin typeface="+mn-ea"/>
              </a:rPr>
              <a:t>使</a:t>
            </a:r>
            <a:r>
              <a:rPr lang="en-US" altLang="zh-CN" sz="2400" u="sng" smtClean="0">
                <a:latin typeface="+mn-ea"/>
              </a:rPr>
              <a:t>  </a:t>
            </a:r>
            <a:r>
              <a:rPr lang="zh-CN" altLang="zh-CN" sz="2400" u="sng" smtClean="0">
                <a:latin typeface="+mn-ea"/>
              </a:rPr>
              <a:t>　　　</a:t>
            </a:r>
            <a:r>
              <a:rPr lang="en-US" altLang="zh-CN" sz="2400" u="sng" smtClean="0">
                <a:latin typeface="+mn-ea"/>
              </a:rPr>
              <a:t>  </a:t>
            </a:r>
            <a:r>
              <a:rPr lang="zh-CN" altLang="zh-CN" sz="2400" smtClean="0">
                <a:latin typeface="+mn-ea"/>
              </a:rPr>
              <a:t>的不同物质，变化相同的温度，观察加热时间的长度，来判断不同物质的吸热能力</a:t>
            </a:r>
            <a:r>
              <a:rPr lang="en-US" altLang="zh-CN" sz="2400" smtClean="0">
                <a:latin typeface="+mn-ea"/>
              </a:rPr>
              <a:t>”</a:t>
            </a:r>
            <a:r>
              <a:rPr lang="zh-CN" altLang="zh-CN" sz="2400" smtClean="0">
                <a:latin typeface="+mn-ea"/>
              </a:rPr>
              <a:t>．</a:t>
            </a:r>
            <a:r>
              <a:rPr lang="en-US" altLang="zh-CN" sz="2400" smtClean="0">
                <a:latin typeface="+mn-ea"/>
              </a:rPr>
              <a:t/>
            </a:r>
            <a:br>
              <a:rPr lang="en-US" altLang="zh-CN" sz="2400" smtClean="0">
                <a:latin typeface="+mn-ea"/>
              </a:rPr>
            </a:br>
            <a:r>
              <a:rPr lang="zh-CN" altLang="zh-CN" sz="2400" smtClean="0">
                <a:latin typeface="+mn-ea"/>
              </a:rPr>
              <a:t>（</a:t>
            </a:r>
            <a:r>
              <a:rPr lang="en-US" altLang="zh-CN" sz="2400" smtClean="0">
                <a:latin typeface="+mn-ea"/>
              </a:rPr>
              <a:t>3</a:t>
            </a:r>
            <a:r>
              <a:rPr lang="zh-CN" altLang="zh-CN" sz="2400" smtClean="0">
                <a:latin typeface="+mn-ea"/>
              </a:rPr>
              <a:t>）通过所测量是实验数据，我们可以得出，</a:t>
            </a:r>
            <a:r>
              <a:rPr lang="zh-CN" altLang="zh-CN" sz="2400" u="sng" smtClean="0">
                <a:latin typeface="+mn-ea"/>
              </a:rPr>
              <a:t>　　　　</a:t>
            </a:r>
            <a:r>
              <a:rPr lang="zh-CN" altLang="zh-CN" sz="2400" smtClean="0">
                <a:latin typeface="+mn-ea"/>
              </a:rPr>
              <a:t>（填</a:t>
            </a:r>
            <a:r>
              <a:rPr lang="en-US" altLang="zh-CN" sz="2400" smtClean="0">
                <a:latin typeface="+mn-ea"/>
              </a:rPr>
              <a:t>“</a:t>
            </a:r>
            <a:r>
              <a:rPr lang="zh-CN" altLang="zh-CN" sz="2400" smtClean="0">
                <a:latin typeface="+mn-ea"/>
              </a:rPr>
              <a:t>水</a:t>
            </a:r>
            <a:r>
              <a:rPr lang="en-US" altLang="zh-CN" sz="2400" smtClean="0">
                <a:latin typeface="+mn-ea"/>
              </a:rPr>
              <a:t>”</a:t>
            </a:r>
            <a:r>
              <a:rPr lang="zh-CN" altLang="zh-CN" sz="2400" smtClean="0">
                <a:latin typeface="+mn-ea"/>
              </a:rPr>
              <a:t>或</a:t>
            </a:r>
            <a:r>
              <a:rPr lang="en-US" altLang="zh-CN" sz="2400" smtClean="0">
                <a:latin typeface="+mn-ea"/>
              </a:rPr>
              <a:t>“</a:t>
            </a:r>
            <a:r>
              <a:rPr lang="zh-CN" altLang="zh-CN" sz="2400" smtClean="0">
                <a:latin typeface="+mn-ea"/>
              </a:rPr>
              <a:t>食用油</a:t>
            </a:r>
            <a:r>
              <a:rPr lang="en-US" altLang="zh-CN" sz="2400" smtClean="0">
                <a:latin typeface="+mn-ea"/>
              </a:rPr>
              <a:t>”</a:t>
            </a:r>
            <a:r>
              <a:rPr lang="zh-CN" altLang="zh-CN" sz="2400" smtClean="0">
                <a:latin typeface="+mn-ea"/>
              </a:rPr>
              <a:t>）吸热的能力更强．</a:t>
            </a:r>
            <a:endParaRPr lang="zh-CN" altLang="en-US" sz="2400">
              <a:latin typeface="+mn-ea"/>
            </a:endParaRPr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6948265" y="333977"/>
            <a:ext cx="1584175" cy="647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mtClean="0">
                <a:solidFill>
                  <a:srgbClr val="FF0000"/>
                </a:solidFill>
              </a:rPr>
              <a:t>相等时间内吸收的热量相等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3779913" y="1272398"/>
            <a:ext cx="492443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smtClean="0">
                <a:solidFill>
                  <a:srgbClr val="FF0000"/>
                </a:solidFill>
              </a:rPr>
              <a:t>高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1547664" y="2283005"/>
            <a:ext cx="492443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smtClean="0">
                <a:solidFill>
                  <a:srgbClr val="FF0000"/>
                </a:solidFill>
              </a:rPr>
              <a:t>水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1187624" y="2716123"/>
            <a:ext cx="1415772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smtClean="0">
                <a:solidFill>
                  <a:srgbClr val="FF0000"/>
                </a:solidFill>
              </a:rPr>
              <a:t>质量相同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7164289" y="3726730"/>
            <a:ext cx="492443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smtClean="0">
                <a:solidFill>
                  <a:srgbClr val="FF0000"/>
                </a:solidFill>
              </a:rPr>
              <a:t>水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4889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95536" y="290588"/>
            <a:ext cx="8316416" cy="398014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（</a:t>
            </a:r>
            <a:r>
              <a:rPr kumimoji="0" lang="en-US" altLang="zh-CN" sz="24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4</a:t>
            </a:r>
            <a:r>
              <a:rPr kumimoji="0" lang="zh-CN" altLang="en-US" sz="24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）某同学在实验时绘制了如图乙所示的图象，该同学认为：“加热相同的时间时，</a:t>
            </a:r>
            <a:r>
              <a:rPr kumimoji="0" lang="en-US" altLang="zh-CN" sz="24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A</a:t>
            </a:r>
            <a:r>
              <a:rPr kumimoji="0" lang="zh-CN" altLang="en-US" sz="24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升高的温度高一些，这说明</a:t>
            </a:r>
            <a:r>
              <a:rPr kumimoji="0" lang="en-US" altLang="zh-CN" sz="24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A</a:t>
            </a:r>
            <a:r>
              <a:rPr kumimoji="0" lang="zh-CN" altLang="en-US" sz="24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吸收的热量多一些．”这位同学的判断是否正确？</a:t>
            </a:r>
            <a:r>
              <a:rPr kumimoji="0" lang="zh-CN" altLang="en-US" sz="2400" i="0" u="sng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  　　　  </a:t>
            </a:r>
            <a:r>
              <a:rPr kumimoji="0" lang="zh-CN" altLang="en-US" sz="24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．原因是</a:t>
            </a:r>
            <a:r>
              <a:rPr kumimoji="0" lang="zh-CN" altLang="en-US" sz="2400" i="0" u="sng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  　　　　　　　　　　　　　　　　　　　　　　</a:t>
            </a:r>
            <a:r>
              <a:rPr kumimoji="0" lang="zh-CN" altLang="en-US" sz="24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。</a:t>
            </a:r>
            <a:br>
              <a:rPr kumimoji="0" lang="zh-CN" altLang="en-US" sz="24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</a:br>
            <a:r>
              <a:rPr kumimoji="0" lang="zh-CN" altLang="en-US" sz="24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（</a:t>
            </a:r>
            <a:r>
              <a:rPr kumimoji="0" lang="en-US" altLang="zh-CN" sz="24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5</a:t>
            </a:r>
            <a:r>
              <a:rPr kumimoji="0" lang="zh-CN" altLang="en-US" sz="24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）如果在</a:t>
            </a:r>
            <a:r>
              <a:rPr kumimoji="0" lang="en-US" altLang="zh-CN" sz="24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A</a:t>
            </a:r>
            <a:r>
              <a:rPr kumimoji="0" lang="zh-CN" altLang="en-US" sz="24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、</a:t>
            </a:r>
            <a:r>
              <a:rPr kumimoji="0" lang="en-US" altLang="zh-CN" sz="24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B</a:t>
            </a:r>
            <a:r>
              <a:rPr kumimoji="0" lang="zh-CN" altLang="en-US" sz="24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两种物质中，有一种是水，且它们的质量相同，如在相同的热源下加热，请你根据所给信息判断</a:t>
            </a:r>
            <a:r>
              <a:rPr kumimoji="0" lang="en-US" altLang="zh-CN" sz="24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A</a:t>
            </a:r>
            <a:r>
              <a:rPr kumimoji="0" lang="zh-CN" altLang="en-US" sz="24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、</a:t>
            </a:r>
            <a:r>
              <a:rPr kumimoji="0" lang="en-US" altLang="zh-CN" sz="24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B</a:t>
            </a:r>
            <a:r>
              <a:rPr kumimoji="0" lang="zh-CN" altLang="en-US" sz="24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两种物质中哪个是水？ </a:t>
            </a:r>
            <a:r>
              <a:rPr kumimoji="0" lang="zh-CN" altLang="en-US" sz="2400" i="0" u="sng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 　　  </a:t>
            </a:r>
            <a:r>
              <a:rPr kumimoji="0" lang="zh-CN" altLang="en-US" sz="2400" i="0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。</a:t>
            </a:r>
            <a:endParaRPr kumimoji="0" lang="zh-CN" altLang="en-US" sz="2400" i="0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itchFamily="2" charset="-122"/>
            </a:endParaRPr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6516217" y="1488957"/>
            <a:ext cx="800219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smtClean="0">
                <a:solidFill>
                  <a:srgbClr val="FF0000"/>
                </a:solidFill>
              </a:rPr>
              <a:t>错误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1259632" y="2066447"/>
            <a:ext cx="5904656" cy="401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smtClean="0">
                <a:solidFill>
                  <a:srgbClr val="FF0000"/>
                </a:solidFill>
              </a:rPr>
              <a:t>用相同的加热器加热，相等时间内吸收的热量相等；</a:t>
            </a:r>
            <a:endParaRPr lang="zh-CN" altLang="en-US" sz="200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3707904" y="3726730"/>
            <a:ext cx="3513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smtClean="0">
                <a:solidFill>
                  <a:srgbClr val="FF0000"/>
                </a:solidFill>
              </a:rPr>
              <a:t>B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0000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7" name="矩形 68616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9552" y="1633329"/>
            <a:ext cx="8280920" cy="2314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40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）烧开一壶水与烧开半壶水需要的热量一样多吗</a:t>
            </a:r>
            <a:r>
              <a:rPr lang="zh-CN" altLang="en-US" sz="2400" smtClean="0">
                <a:latin typeface="黑体" pitchFamily="49" charset="-122"/>
                <a:ea typeface="黑体" pitchFamily="49" charset="-122"/>
              </a:rPr>
              <a:t>？</a:t>
            </a:r>
            <a:endParaRPr lang="en-US" altLang="zh-CN" sz="2400" smtClean="0">
              <a:latin typeface="黑体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smtClean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400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400" smtClean="0">
                <a:latin typeface="黑体" pitchFamily="49" charset="-122"/>
                <a:ea typeface="黑体" pitchFamily="49" charset="-122"/>
              </a:rPr>
              <a:t>）将一壶水烧开与烧成温水吸收的热量一样多吗？</a:t>
            </a:r>
            <a:endParaRPr lang="en-US" altLang="zh-CN" sz="240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smtClean="0">
                <a:latin typeface="黑体" pitchFamily="49" charset="-122"/>
                <a:ea typeface="黑体" pitchFamily="49" charset="-122"/>
              </a:rPr>
              <a:t> 物体吸收热量的多少与哪些因素有关呢？</a:t>
            </a:r>
            <a:endParaRPr lang="en-US" altLang="zh-CN" sz="240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24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质量和升高的温度</a:t>
            </a:r>
          </a:p>
        </p:txBody>
      </p:sp>
      <p:pic>
        <p:nvPicPr>
          <p:cNvPr id="68619" name="图片 68618" descr="Snap1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9">
            <a:clrChange>
              <a:clrFrom>
                <a:srgbClr val="CDCDCD"/>
              </a:clrFrom>
              <a:clrTo>
                <a:srgbClr val="CDCDC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156176" y="3077054"/>
            <a:ext cx="2142272" cy="1660283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7" name="文本框 615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11560" y="911467"/>
            <a:ext cx="4852610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一、比</a:t>
            </a:r>
            <a:r>
              <a:rPr lang="zh-CN" altLang="en-US" sz="2800" b="1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较不同物质的吸热本领</a:t>
            </a:r>
          </a:p>
        </p:txBody>
      </p:sp>
      <p:sp>
        <p:nvSpPr>
          <p:cNvPr id="18" name="Shape 108"/>
          <p:cNvSpPr/>
          <p:nvPr>
            <p:custDataLst>
              <p:tags r:id="rId4"/>
            </p:custDataLst>
          </p:nvPr>
        </p:nvSpPr>
        <p:spPr>
          <a:xfrm>
            <a:off x="161803" y="87169"/>
            <a:ext cx="601344" cy="553806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" name="Shape 112"/>
          <p:cNvSpPr/>
          <p:nvPr>
            <p:custDataLst>
              <p:tags r:id="rId5"/>
            </p:custDataLst>
          </p:nvPr>
        </p:nvSpPr>
        <p:spPr>
          <a:xfrm>
            <a:off x="146617" y="107708"/>
            <a:ext cx="623405" cy="462808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2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2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 charset="0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0" name="文本框 1"/>
          <p:cNvSpPr txBox="1"/>
          <p:nvPr>
            <p:custDataLst>
              <p:tags r:id="rId6"/>
            </p:custDataLst>
          </p:nvPr>
        </p:nvSpPr>
        <p:spPr>
          <a:xfrm>
            <a:off x="942834" y="135276"/>
            <a:ext cx="1118253" cy="40109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课堂活动</a:t>
            </a:r>
            <a:endParaRPr kumimoji="0" lang="zh-CN" altLang="en-US" sz="20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cxnSp>
        <p:nvCxnSpPr>
          <p:cNvPr id="21" name="直接连接符 20"/>
          <p:cNvCxnSpPr/>
          <p:nvPr>
            <p:custDataLst>
              <p:tags r:id="rId7"/>
            </p:custDataLst>
          </p:nvPr>
        </p:nvCxnSpPr>
        <p:spPr>
          <a:xfrm>
            <a:off x="819243" y="571850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3130267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8" name="矩形 6963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259633" y="3582357"/>
            <a:ext cx="4134465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可能与物质的种类有关。</a:t>
            </a:r>
            <a:endParaRPr lang="en-US" altLang="zh-CN" sz="280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 Box 1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11560" y="1055839"/>
            <a:ext cx="7634288" cy="230832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  <a:spcBef>
                <a:spcPct val="0"/>
              </a:spcBef>
            </a:pPr>
            <a:r>
              <a:rPr lang="en-US" altLang="zh-CN" sz="240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物体吸收热量的多少除了与物体的质量、物体升高的温度有关外</a:t>
            </a:r>
            <a:r>
              <a:rPr lang="en-US" altLang="zh-CN" sz="2400"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还可能与其他的什么因素有关</a:t>
            </a:r>
            <a:r>
              <a:rPr lang="en-US" altLang="zh-CN" sz="2400">
                <a:latin typeface="黑体" pitchFamily="49" charset="-122"/>
                <a:ea typeface="黑体" pitchFamily="49" charset="-122"/>
              </a:rPr>
              <a:t>?</a:t>
            </a:r>
          </a:p>
          <a:p>
            <a:pPr algn="l">
              <a:lnSpc>
                <a:spcPct val="150000"/>
              </a:lnSpc>
              <a:spcBef>
                <a:spcPct val="0"/>
              </a:spcBef>
            </a:pPr>
            <a:r>
              <a:rPr lang="en-US" altLang="zh-CN" sz="240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不同物质</a:t>
            </a:r>
            <a:r>
              <a:rPr lang="en-US" altLang="zh-CN" sz="2400"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当它们质量相同、让它们升高相同的温度时，它们吸收的热量</a:t>
            </a:r>
            <a:r>
              <a:rPr lang="en-US" altLang="zh-CN" sz="2400">
                <a:latin typeface="黑体" pitchFamily="49" charset="-122"/>
                <a:ea typeface="黑体" pitchFamily="49" charset="-122"/>
              </a:rPr>
              <a:t>?</a:t>
            </a:r>
          </a:p>
        </p:txBody>
      </p:sp>
      <p:grpSp>
        <p:nvGrpSpPr>
          <p:cNvPr id="9" name="组合 3"/>
          <p:cNvGrpSpPr/>
          <p:nvPr>
            <p:custDataLst>
              <p:tags r:id="rId3"/>
            </p:custDataLst>
          </p:nvPr>
        </p:nvGrpSpPr>
        <p:grpSpPr>
          <a:xfrm>
            <a:off x="539552" y="406163"/>
            <a:ext cx="1727840" cy="447391"/>
            <a:chOff x="1076" y="2071"/>
            <a:chExt cx="2720" cy="940"/>
          </a:xfrm>
        </p:grpSpPr>
        <p:sp>
          <p:nvSpPr>
            <p:cNvPr id="10" name="流程图: 文档 9"/>
            <p:cNvSpPr/>
            <p:nvPr>
              <p:custDataLst>
                <p:tags r:id="rId4"/>
              </p:custDataLst>
            </p:nvPr>
          </p:nvSpPr>
          <p:spPr>
            <a:xfrm>
              <a:off x="1076" y="2071"/>
              <a:ext cx="2632" cy="940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 noProof="1"/>
            </a:p>
          </p:txBody>
        </p:sp>
        <p:sp>
          <p:nvSpPr>
            <p:cNvPr id="11" name="文本框 4101"/>
            <p:cNvSpPr txBox="1"/>
            <p:nvPr>
              <p:custDataLst>
                <p:tags r:id="rId5"/>
              </p:custDataLst>
            </p:nvPr>
          </p:nvSpPr>
          <p:spPr>
            <a:xfrm>
              <a:off x="1076" y="2101"/>
              <a:ext cx="2720" cy="84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000" b="1" noProof="1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  <a:sym typeface="宋体" pitchFamily="2" charset="-122"/>
                </a:rPr>
                <a:t>观察与思考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09486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9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2" name="矩形 7066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9552" y="2643937"/>
            <a:ext cx="6955750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zh-CN" altLang="en-US" sz="2400">
                <a:latin typeface="黑体" pitchFamily="49" charset="-122"/>
                <a:ea typeface="黑体" pitchFamily="49" charset="-122"/>
              </a:rPr>
              <a:t>烧杯、电加热器、天平、钟表、温度计、搅拌器。</a:t>
            </a:r>
          </a:p>
        </p:txBody>
      </p:sp>
      <p:sp>
        <p:nvSpPr>
          <p:cNvPr id="70665" name="矩形 7066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9553" y="1416771"/>
            <a:ext cx="3877985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zh-CN" altLang="en-US" sz="2400">
                <a:latin typeface="黑体" pitchFamily="49" charset="-122"/>
                <a:ea typeface="黑体" pitchFamily="49" charset="-122"/>
              </a:rPr>
              <a:t>比较不同物质吸热的情况。</a:t>
            </a:r>
          </a:p>
        </p:txBody>
      </p:sp>
      <p:sp>
        <p:nvSpPr>
          <p:cNvPr id="70667" name="文本框 7066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9552" y="3726730"/>
            <a:ext cx="7920038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>
                <a:latin typeface="黑体" pitchFamily="49" charset="-122"/>
                <a:ea typeface="黑体" pitchFamily="49" charset="-122"/>
              </a:rPr>
              <a:t>取等质量的水和煤油，使其升高相同的温度，比较加热的时间（吸收热量的多少</a:t>
            </a:r>
            <a:r>
              <a:rPr lang="en-US" altLang="zh-CN" sz="240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。 </a:t>
            </a:r>
          </a:p>
        </p:txBody>
      </p:sp>
      <p:sp>
        <p:nvSpPr>
          <p:cNvPr id="12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83568" y="839281"/>
            <a:ext cx="1655762" cy="462808"/>
          </a:xfrm>
          <a:prstGeom prst="rect">
            <a:avLst/>
          </a:prstGeom>
          <a:solidFill>
            <a:srgbClr val="CCFFFF"/>
          </a:solidFill>
          <a:ln w="19050">
            <a:solidFill>
              <a:schemeClr val="tx2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 smtClean="0">
                <a:ea typeface="黑体" pitchFamily="49" charset="-122"/>
              </a:rPr>
              <a:t>实验目的</a:t>
            </a:r>
            <a:endParaRPr lang="zh-CN" altLang="en-US" sz="240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" name="Rectangle 4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83568" y="2066447"/>
            <a:ext cx="1655762" cy="462808"/>
          </a:xfrm>
          <a:prstGeom prst="rect">
            <a:avLst/>
          </a:prstGeom>
          <a:solidFill>
            <a:srgbClr val="CCFFFF"/>
          </a:solidFill>
          <a:ln w="19050">
            <a:solidFill>
              <a:schemeClr val="tx2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 smtClean="0">
                <a:ea typeface="黑体" pitchFamily="49" charset="-122"/>
              </a:rPr>
              <a:t>实验器材</a:t>
            </a:r>
            <a:endParaRPr lang="zh-CN" altLang="en-US" sz="2400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14" name="Rectangle 4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83568" y="3221427"/>
            <a:ext cx="1655762" cy="462808"/>
          </a:xfrm>
          <a:prstGeom prst="rect">
            <a:avLst/>
          </a:prstGeom>
          <a:solidFill>
            <a:srgbClr val="CCFFFF"/>
          </a:solidFill>
          <a:ln w="19050">
            <a:solidFill>
              <a:schemeClr val="tx2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 smtClean="0">
                <a:ea typeface="黑体" pitchFamily="49" charset="-122"/>
              </a:rPr>
              <a:t>实验方案</a:t>
            </a:r>
            <a:endParaRPr lang="zh-CN" altLang="en-US" sz="2400">
              <a:latin typeface="Times New Roman" pitchFamily="18" charset="0"/>
              <a:ea typeface="黑体" pitchFamily="49" charset="-122"/>
            </a:endParaRPr>
          </a:p>
        </p:txBody>
      </p:sp>
      <p:grpSp>
        <p:nvGrpSpPr>
          <p:cNvPr id="15" name="组合 3"/>
          <p:cNvGrpSpPr/>
          <p:nvPr>
            <p:custDataLst>
              <p:tags r:id="rId7"/>
            </p:custDataLst>
          </p:nvPr>
        </p:nvGrpSpPr>
        <p:grpSpPr>
          <a:xfrm>
            <a:off x="611560" y="261790"/>
            <a:ext cx="1727840" cy="447391"/>
            <a:chOff x="1076" y="2071"/>
            <a:chExt cx="2720" cy="940"/>
          </a:xfrm>
        </p:grpSpPr>
        <p:sp>
          <p:nvSpPr>
            <p:cNvPr id="16" name="流程图: 文档 15"/>
            <p:cNvSpPr/>
            <p:nvPr>
              <p:custDataLst>
                <p:tags r:id="rId10"/>
              </p:custDataLst>
            </p:nvPr>
          </p:nvSpPr>
          <p:spPr>
            <a:xfrm>
              <a:off x="1076" y="2071"/>
              <a:ext cx="2632" cy="940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 noProof="1"/>
            </a:p>
          </p:txBody>
        </p:sp>
        <p:sp>
          <p:nvSpPr>
            <p:cNvPr id="17" name="文本框 4101"/>
            <p:cNvSpPr txBox="1"/>
            <p:nvPr>
              <p:custDataLst>
                <p:tags r:id="rId11"/>
              </p:custDataLst>
            </p:nvPr>
          </p:nvSpPr>
          <p:spPr>
            <a:xfrm>
              <a:off x="1076" y="2101"/>
              <a:ext cx="2720" cy="84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000" b="1" noProof="1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  <a:sym typeface="宋体" pitchFamily="2" charset="-122"/>
                </a:rPr>
                <a:t>实验与探究</a:t>
              </a:r>
              <a:endParaRPr lang="zh-CN" altLang="en-US" sz="2000" b="1" noProof="1">
                <a:solidFill>
                  <a:schemeClr val="bg1"/>
                </a:solidFill>
                <a:latin typeface="黑体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18" name="Picture 10" descr="BK2P8BRA3NAHWSH4OMNWREC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076057" y="983653"/>
            <a:ext cx="1336933" cy="1348162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9" name="Picture 11" descr="[@75Z]SR~)9YOR0KS0E7K%K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7020273" y="983653"/>
            <a:ext cx="1379947" cy="1339362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2859557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0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0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2" grpId="0"/>
      <p:bldP spid="70665" grpId="0"/>
      <p:bldP spid="70667" grpId="0"/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文本框 72705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68315" y="1233488"/>
            <a:ext cx="3570287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ea typeface="黑体" pitchFamily="49" charset="-122"/>
              </a:rPr>
              <a:t>进行实验与收集证据</a:t>
            </a:r>
          </a:p>
        </p:txBody>
      </p:sp>
      <p:sp>
        <p:nvSpPr>
          <p:cNvPr id="72707" name="文本框 7270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68313" y="1815704"/>
            <a:ext cx="8267700" cy="2314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en-US" altLang="zh-CN" sz="2400" i="1">
                <a:latin typeface="Times New Roman" pitchFamily="18" charset="0"/>
              </a:rPr>
              <a:t>a</a:t>
            </a:r>
            <a:r>
              <a:rPr lang="en-US" altLang="zh-CN" sz="2400">
                <a:latin typeface="Times New Roman" pitchFamily="18" charset="0"/>
              </a:rPr>
              <a:t>.</a:t>
            </a:r>
            <a:r>
              <a:rPr lang="zh-CN" altLang="en-US" sz="2400">
                <a:latin typeface="Times New Roman" pitchFamily="18" charset="0"/>
              </a:rPr>
              <a:t>取一定质量的水和煤油装入两容器中，安装好实验器材。</a:t>
            </a:r>
          </a:p>
          <a:p>
            <a:pPr marL="342900" indent="-342900">
              <a:lnSpc>
                <a:spcPct val="150000"/>
              </a:lnSpc>
            </a:pPr>
            <a:r>
              <a:rPr lang="en-US" altLang="zh-CN" sz="2400" i="1">
                <a:latin typeface="Times New Roman" pitchFamily="18" charset="0"/>
              </a:rPr>
              <a:t>b</a:t>
            </a:r>
            <a:r>
              <a:rPr lang="en-US" altLang="zh-CN" sz="2400">
                <a:latin typeface="Times New Roman" pitchFamily="18" charset="0"/>
              </a:rPr>
              <a:t>.</a:t>
            </a:r>
            <a:r>
              <a:rPr lang="zh-CN" altLang="en-US" sz="2400">
                <a:latin typeface="Times New Roman" pitchFamily="18" charset="0"/>
              </a:rPr>
              <a:t>记录液体加热前的温度</a:t>
            </a:r>
            <a:r>
              <a:rPr lang="en-US" altLang="zh-CN" sz="2400" i="1">
                <a:latin typeface="Times New Roman" pitchFamily="18" charset="0"/>
              </a:rPr>
              <a:t>t</a:t>
            </a:r>
            <a:r>
              <a:rPr lang="en-US" altLang="zh-CN" sz="2400" baseline="-25000">
                <a:latin typeface="Times New Roman" pitchFamily="18" charset="0"/>
              </a:rPr>
              <a:t>1</a:t>
            </a:r>
            <a:r>
              <a:rPr lang="zh-CN" altLang="en-US" sz="2400">
                <a:latin typeface="Times New Roman" pitchFamily="18" charset="0"/>
              </a:rPr>
              <a:t>。</a:t>
            </a:r>
          </a:p>
          <a:p>
            <a:pPr marL="342900" indent="-342900">
              <a:lnSpc>
                <a:spcPct val="150000"/>
              </a:lnSpc>
            </a:pPr>
            <a:r>
              <a:rPr lang="en-US" altLang="zh-CN" sz="2400" i="1">
                <a:latin typeface="Times New Roman" pitchFamily="18" charset="0"/>
              </a:rPr>
              <a:t>c</a:t>
            </a:r>
            <a:r>
              <a:rPr lang="en-US" altLang="zh-CN" sz="2400">
                <a:latin typeface="Times New Roman" pitchFamily="18" charset="0"/>
              </a:rPr>
              <a:t>.</a:t>
            </a:r>
            <a:r>
              <a:rPr lang="zh-CN" altLang="en-US" sz="2400">
                <a:latin typeface="Times New Roman" pitchFamily="18" charset="0"/>
              </a:rPr>
              <a:t>给电加热器通电一段时间后断电，同时上下拉动搅拌棒，</a:t>
            </a:r>
          </a:p>
          <a:p>
            <a:pPr marL="342900" indent="-342900">
              <a:lnSpc>
                <a:spcPct val="150000"/>
              </a:lnSpc>
            </a:pPr>
            <a:r>
              <a:rPr lang="zh-CN" altLang="en-US" sz="2400">
                <a:latin typeface="Times New Roman" pitchFamily="18" charset="0"/>
              </a:rPr>
              <a:t>   等温度平衡后记录液体的温度</a:t>
            </a:r>
            <a:r>
              <a:rPr lang="en-US" altLang="zh-CN" sz="2400" i="1">
                <a:latin typeface="Times New Roman" pitchFamily="18" charset="0"/>
              </a:rPr>
              <a:t>t</a:t>
            </a:r>
            <a:r>
              <a:rPr lang="en-US" altLang="zh-CN" sz="2400" baseline="-25000">
                <a:latin typeface="Times New Roman" pitchFamily="18" charset="0"/>
              </a:rPr>
              <a:t>2</a:t>
            </a:r>
          </a:p>
        </p:txBody>
      </p:sp>
      <p:sp>
        <p:nvSpPr>
          <p:cNvPr id="8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83568" y="550536"/>
            <a:ext cx="1655762" cy="462808"/>
          </a:xfrm>
          <a:prstGeom prst="rect">
            <a:avLst/>
          </a:prstGeom>
          <a:solidFill>
            <a:srgbClr val="CCFFFF"/>
          </a:solidFill>
          <a:ln w="19050">
            <a:solidFill>
              <a:schemeClr val="tx2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 smtClean="0">
                <a:ea typeface="黑体" pitchFamily="49" charset="-122"/>
              </a:rPr>
              <a:t>实验步骤</a:t>
            </a:r>
            <a:endParaRPr lang="zh-CN" altLang="en-US" sz="2400">
              <a:latin typeface="Times New Roman" pitchFamily="18" charset="0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0989030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7" grpId="0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11560" y="406163"/>
            <a:ext cx="1655762" cy="462808"/>
          </a:xfrm>
          <a:prstGeom prst="rect">
            <a:avLst/>
          </a:prstGeom>
          <a:solidFill>
            <a:srgbClr val="CCFFFF"/>
          </a:solidFill>
          <a:ln w="19050">
            <a:solidFill>
              <a:schemeClr val="tx2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 smtClean="0">
                <a:latin typeface="Times New Roman" pitchFamily="18" charset="0"/>
                <a:ea typeface="黑体" pitchFamily="49" charset="-122"/>
              </a:rPr>
              <a:t>进行实验</a:t>
            </a:r>
            <a:endParaRPr lang="zh-CN" altLang="en-US" sz="2400">
              <a:latin typeface="Times New Roman" pitchFamily="18" charset="0"/>
              <a:ea typeface="黑体" pitchFamily="49" charset="-122"/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027" name="ShockwaveFlash1" r:id="rId3" imgW="8388257" imgH="4968800"/>
        </mc:Choice>
        <mc:Fallback>
          <p:control name="ShockwaveFlash1" r:id="rId3" imgW="8388257" imgH="4968800">
            <p:pic>
              <p:nvPicPr>
                <p:cNvPr id="0" name="ShockwaveFlash1"/>
                <p:cNvPicPr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11188" y="1055688"/>
                  <a:ext cx="8027987" cy="36798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2213433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96" name="Text Box 4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006506" y="2411728"/>
            <a:ext cx="649287" cy="43195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/>
            <a:r>
              <a:rPr lang="en-US" altLang="zh-CN" sz="2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30</a:t>
            </a:r>
          </a:p>
        </p:txBody>
      </p:sp>
      <p:sp>
        <p:nvSpPr>
          <p:cNvPr id="228397" name="Text Box 4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008090" y="2070019"/>
            <a:ext cx="577850" cy="43195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/>
            <a:r>
              <a:rPr lang="en-US" altLang="zh-CN" sz="2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30</a:t>
            </a:r>
          </a:p>
        </p:txBody>
      </p:sp>
      <p:sp>
        <p:nvSpPr>
          <p:cNvPr id="228398" name="Text Box 4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247931" y="2403395"/>
            <a:ext cx="649287" cy="43195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/>
            <a:r>
              <a:rPr lang="en-US" altLang="zh-CN" sz="2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10</a:t>
            </a:r>
          </a:p>
        </p:txBody>
      </p:sp>
      <p:sp>
        <p:nvSpPr>
          <p:cNvPr id="228399" name="Text Box 47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247931" y="2083116"/>
            <a:ext cx="720725" cy="43195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/>
            <a:r>
              <a:rPr lang="en-US" altLang="zh-CN" sz="2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10</a:t>
            </a:r>
          </a:p>
        </p:txBody>
      </p:sp>
      <p:sp>
        <p:nvSpPr>
          <p:cNvPr id="228400" name="Text Box 48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732240" y="2387915"/>
            <a:ext cx="433388" cy="43195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/>
            <a:r>
              <a:rPr lang="en-US" altLang="zh-CN" sz="2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</a:p>
        </p:txBody>
      </p:sp>
      <p:sp>
        <p:nvSpPr>
          <p:cNvPr id="228401" name="Text Box 49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732240" y="2066447"/>
            <a:ext cx="433388" cy="43195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/>
            <a:r>
              <a:rPr lang="en-US" altLang="zh-CN" sz="2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4</a:t>
            </a:r>
          </a:p>
        </p:txBody>
      </p:sp>
      <p:pic>
        <p:nvPicPr>
          <p:cNvPr id="20" name="图片 19" descr="图片5.png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1"/>
          <a:srcRect b="19614"/>
          <a:stretch>
            <a:fillRect/>
          </a:stretch>
        </p:blipFill>
        <p:spPr>
          <a:xfrm>
            <a:off x="971601" y="1416771"/>
            <a:ext cx="6845243" cy="1455274"/>
          </a:xfrm>
          <a:prstGeom prst="rect">
            <a:avLst/>
          </a:prstGeom>
        </p:spPr>
      </p:pic>
      <p:sp>
        <p:nvSpPr>
          <p:cNvPr id="19" name="Rectangle 4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043608" y="622722"/>
            <a:ext cx="1655762" cy="462808"/>
          </a:xfrm>
          <a:prstGeom prst="rect">
            <a:avLst/>
          </a:prstGeom>
          <a:solidFill>
            <a:srgbClr val="CCFFFF"/>
          </a:solidFill>
          <a:ln w="19050">
            <a:solidFill>
              <a:schemeClr val="tx2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 smtClean="0">
                <a:latin typeface="Times New Roman" pitchFamily="18" charset="0"/>
                <a:ea typeface="黑体" pitchFamily="49" charset="-122"/>
              </a:rPr>
              <a:t>实验结论</a:t>
            </a:r>
            <a:endParaRPr lang="zh-CN" altLang="en-US" sz="2400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21" name="TextBox 5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67544" y="3293613"/>
            <a:ext cx="8208912" cy="1334155"/>
          </a:xfrm>
          <a:prstGeom prst="roundRect">
            <a:avLst>
              <a:gd name="adj" fmla="val 16667"/>
            </a:avLst>
          </a:prstGeom>
          <a:solidFill>
            <a:srgbClr val="008080">
              <a:alpha val="39999"/>
            </a:srgbClr>
          </a:solidFill>
          <a:ln w="28575">
            <a:solidFill>
              <a:srgbClr val="008080"/>
            </a:solidFill>
            <a:round/>
          </a:ln>
        </p:spPr>
        <p:txBody>
          <a:bodyPr wrap="square" lIns="90170" tIns="46990" rIns="90170" bIns="46990">
            <a:spAutoFit/>
          </a:bodyPr>
          <a:lstStyle/>
          <a:p>
            <a:pPr indent="457200" eaLnBrk="0" hangingPunct="0">
              <a:lnSpc>
                <a:spcPct val="150000"/>
              </a:lnSpc>
              <a:defRPr/>
            </a:pPr>
            <a:r>
              <a:rPr lang="zh-CN" altLang="en-US" sz="240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 质量相同</a:t>
            </a:r>
            <a:r>
              <a:rPr lang="zh-CN" altLang="en-US" sz="240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的不同物质</a:t>
            </a:r>
            <a:r>
              <a:rPr lang="zh-CN" altLang="en-US" sz="240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升高相同的温度</a:t>
            </a:r>
            <a:r>
              <a:rPr lang="zh-CN" altLang="en-US" sz="240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，看</a:t>
            </a:r>
            <a:r>
              <a:rPr lang="zh-CN" altLang="en-US" sz="240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加热时间</a:t>
            </a:r>
            <a:r>
              <a:rPr lang="zh-CN" altLang="en-US" sz="240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的长短；水加热时间长，吸收热量多，水的吸热能力强。</a:t>
            </a:r>
            <a:endParaRPr lang="en-US" altLang="zh-CN" sz="2400">
              <a:latin typeface="黑体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5808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3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4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8396" grpId="0"/>
      <p:bldP spid="228397" grpId="0"/>
      <p:bldP spid="228398" grpId="0"/>
      <p:bldP spid="228399" grpId="0"/>
      <p:bldP spid="228400" grpId="0"/>
      <p:bldP spid="228401" grpId="0"/>
      <p:bldP spid="19" grpId="0" animBg="1"/>
      <p:bldP spid="2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0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0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3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0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4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2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2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3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4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5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6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8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9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8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6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7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8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9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4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5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6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7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8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2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9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5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6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8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2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3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4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5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5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7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8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3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4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5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6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7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8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6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2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5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2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3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7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8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7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3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5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6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7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8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9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8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8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9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2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4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9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6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8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9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0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3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4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6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8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9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2673</Words>
  <Application>Microsoft Office PowerPoint</Application>
  <PresentationFormat>全屏显示(16:9)</PresentationFormat>
  <Paragraphs>182</Paragraphs>
  <Slides>39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0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4</cp:revision>
  <dcterms:created xsi:type="dcterms:W3CDTF">2020-09-20T09:41:48Z</dcterms:created>
  <dcterms:modified xsi:type="dcterms:W3CDTF">2021-08-18T01:09:52Z</dcterms:modified>
</cp:coreProperties>
</file>